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44606048a5a465a" /><Relationship Type="http://schemas.openxmlformats.org/officeDocument/2006/relationships/extended-properties" Target="/docProps/app.xml" Id="R059ecd39ad62402b" /><Relationship Type="http://schemas.openxmlformats.org/officeDocument/2006/relationships/officeDocument" Target="/ppt/presentation.xml" Id="Rb07f68dfeff7453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93e057a9dfa4d92"/>
  </p:sldMasterIdLst>
  <p:notesMasterIdLst>
    <p:notesMasterId xmlns:r="http://schemas.openxmlformats.org/officeDocument/2006/relationships" r:id="R8439d6883358479c"/>
  </p:notesMasterIdLst>
  <p:sldIdLst>
    <p:sldId xmlns:r="http://schemas.openxmlformats.org/officeDocument/2006/relationships" id="256" r:id="R287cffad86d14e1e"/>
    <p:sldId xmlns:r="http://schemas.openxmlformats.org/officeDocument/2006/relationships" id="257" r:id="R4677681463fc411f"/>
    <p:sldId xmlns:r="http://schemas.openxmlformats.org/officeDocument/2006/relationships" id="258" r:id="R1fdc830bcd7146ca"/>
    <p:sldId xmlns:r="http://schemas.openxmlformats.org/officeDocument/2006/relationships" id="259" r:id="Ra8cf47d3b3304b3c"/>
    <p:sldId xmlns:r="http://schemas.openxmlformats.org/officeDocument/2006/relationships" id="260" r:id="Rf36dc59ed5244ff6"/>
    <p:sldId xmlns:r="http://schemas.openxmlformats.org/officeDocument/2006/relationships" id="261" r:id="R60244a0e6ef443ae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ea055d49d5f4968" /><Relationship Type="http://schemas.openxmlformats.org/officeDocument/2006/relationships/slideMaster" Target="/ppt/slideMasters/slideMaster1.xml" Id="Rd93e057a9dfa4d92" /><Relationship Type="http://schemas.openxmlformats.org/officeDocument/2006/relationships/notesMaster" Target="/ppt/notesMasters/notesMaster1.xml" Id="R8439d6883358479c" /><Relationship Type="http://schemas.openxmlformats.org/officeDocument/2006/relationships/presProps" Target="/ppt/presProps.xml" Id="R6cab3694fd9a4701" /><Relationship Type="http://schemas.openxmlformats.org/officeDocument/2006/relationships/tableStyles" Target="/ppt/tableStyles.xml" Id="R2659014ff75a425d" /><Relationship Type="http://schemas.openxmlformats.org/officeDocument/2006/relationships/slide" Target="/ppt/slides/slide1.xml" Id="R287cffad86d14e1e" /><Relationship Type="http://schemas.openxmlformats.org/officeDocument/2006/relationships/slide" Target="/ppt/slides/slide2.xml" Id="R4677681463fc411f" /><Relationship Type="http://schemas.openxmlformats.org/officeDocument/2006/relationships/slide" Target="/ppt/slides/slide3.xml" Id="R1fdc830bcd7146ca" /><Relationship Type="http://schemas.openxmlformats.org/officeDocument/2006/relationships/slide" Target="/ppt/slides/slide4.xml" Id="Ra8cf47d3b3304b3c" /><Relationship Type="http://schemas.openxmlformats.org/officeDocument/2006/relationships/slide" Target="/ppt/slides/slide5.xml" Id="Rf36dc59ed5244ff6" /><Relationship Type="http://schemas.openxmlformats.org/officeDocument/2006/relationships/slide" Target="/ppt/slides/slide6.xml" Id="R60244a0e6ef443a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14395bab6cb4be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8e97a93c5114e91" /><Relationship Type="http://schemas.openxmlformats.org/officeDocument/2006/relationships/notesMaster" Target="/ppt/notesMasters/notesMaster1.xml" Id="R8eda891b5fb64e3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049840f9d25481c" /><Relationship Type="http://schemas.openxmlformats.org/officeDocument/2006/relationships/notesMaster" Target="/ppt/notesMasters/notesMaster1.xml" Id="Rfdab401747f048e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499f314b8ce40eb" /><Relationship Type="http://schemas.openxmlformats.org/officeDocument/2006/relationships/notesMaster" Target="/ppt/notesMasters/notesMaster1.xml" Id="R0f019f6718384e3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0e5b71de59c49ee" /><Relationship Type="http://schemas.openxmlformats.org/officeDocument/2006/relationships/notesMaster" Target="/ppt/notesMasters/notesMaster1.xml" Id="R8cd9abf000e2403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464914482d24470" /><Relationship Type="http://schemas.openxmlformats.org/officeDocument/2006/relationships/notesMaster" Target="/ppt/notesMasters/notesMaster1.xml" Id="R6f19cb1c99f742a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f50b7938b194efd" /><Relationship Type="http://schemas.openxmlformats.org/officeDocument/2006/relationships/notesMaster" Target="/ppt/notesMasters/notesMaster1.xml" Id="R25920616fdc74e2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production brief dated 2026-10-20. Current user-provided biography: Ruslan Novruzov, age 16, Azerbaijan.</a:t>
            </a:r>
          </a:p>
          <a:p xmlns:a="http://schemas.openxmlformats.org/drawingml/2006/main">
            <a:r>
              <a:t>All robot capabilities, engineering phases and safeguards are proposals. No physical prototype or validated performance is asserted. Illustrations are concept renders. Original portrait extracted unchanged from the user's previous 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production brief dated 2026-10-20. </a:t>
            </a:r>
          </a:p>
          <a:p xmlns:a="http://schemas.openxmlformats.org/drawingml/2006/main">
            <a:r>
              <a:t>All robot capabilities, engineering phases and safeguards are proposals. No physical prototype or validated performance is asserted. Illustrations are concept renders. Original portrait extracted unchanged from the user's previous 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production brief dated 2026-10-20. </a:t>
            </a:r>
          </a:p>
          <a:p xmlns:a="http://schemas.openxmlformats.org/drawingml/2006/main">
            <a:r>
              <a:t>All robot capabilities, engineering phases and safeguards are proposals. No physical prototype or validated performance is asserted. Illustrations are concept renders. Original portrait extracted unchanged from the user's previous 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production brief dated 2026-10-20. </a:t>
            </a:r>
          </a:p>
          <a:p xmlns:a="http://schemas.openxmlformats.org/drawingml/2006/main">
            <a:r>
              <a:t>All robot capabilities, engineering phases and safeguards are proposals. No physical prototype or validated performance is asserted. Illustrations are concept renders. Original portrait extracted unchanged from the user's previous 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production brief dated 2026-10-20. </a:t>
            </a:r>
          </a:p>
          <a:p xmlns:a="http://schemas.openxmlformats.org/drawingml/2006/main">
            <a:r>
              <a:t>All robot capabilities, engineering phases and safeguards are proposals. No physical prototype or validated performance is asserted. Illustrations are concept renders. Original portrait extracted unchanged from the user's previous 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production brief dated 2026-10-20. Founder ambition, not an achievement claim.</a:t>
            </a:r>
          </a:p>
          <a:p xmlns:a="http://schemas.openxmlformats.org/drawingml/2006/main">
            <a:r>
              <a:t>All robot capabilities, engineering phases and safeguards are proposals. No physical prototype or validated performance is asserted. Illustrations are concept renders. Original portrait extracted unchanged from the user's previous 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81b7b0e862464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13b0ad3dc14d8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25630a6f29e445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47751362fc74fb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d7a9ffdd6440f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67940a99b54c0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944AA03-E2BE-4E6C-904D-47C41EBFA6E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BDB75E1-AA42-4044-8C61-F9EDE736977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D7A3EEF-C0DF-4CFB-B8E8-4E9AD7F7E50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15014DE-1E51-48BD-818D-030160C16A5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2F59F33-3600-4CE4-948D-47E2966774B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7D34A43-298E-4109-B816-F6199505EE6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C7B9E3A-AA81-4160-AF2E-DCC1C85BC0E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B1669E3-80D5-4565-BFA1-5270DB18CB6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A03045F-02B6-462E-8B89-DFBA04318E7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A13B3BA-5C75-41FF-ADC4-2EA49AA6090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fe982b4af5a40e1" /><Relationship Type="http://schemas.openxmlformats.org/officeDocument/2006/relationships/slideLayout" Target="/ppt/slideLayouts/slideLayout1.xml" Id="R09d2163987b74f23" /><Relationship Type="http://schemas.openxmlformats.org/officeDocument/2006/relationships/slideLayout" Target="/ppt/slideLayouts/slideLayout2.xml" Id="R0d36af80ec284e37" /><Relationship Type="http://schemas.openxmlformats.org/officeDocument/2006/relationships/slideLayout" Target="/ppt/slideLayouts/slideLayout3.xml" Id="R8440b2c3da464449" /><Relationship Type="http://schemas.openxmlformats.org/officeDocument/2006/relationships/slideLayout" Target="/ppt/slideLayouts/slideLayout4.xml" Id="R9237bfeeb6184cee" /><Relationship Type="http://schemas.openxmlformats.org/officeDocument/2006/relationships/slideLayout" Target="/ppt/slideLayouts/slideLayout5.xml" Id="Rb81ab8684fae4b9c" /><Relationship Type="http://schemas.openxmlformats.org/officeDocument/2006/relationships/slideLayout" Target="/ppt/slideLayouts/slideLayout6.xml" Id="R59933930d2bc4f3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9d2163987b74f23"/>
    <p:sldLayoutId xmlns:r="http://schemas.openxmlformats.org/officeDocument/2006/relationships" id="2147483650" r:id="R0d36af80ec284e37"/>
    <p:sldLayoutId xmlns:r="http://schemas.openxmlformats.org/officeDocument/2006/relationships" id="2147483651" r:id="R8440b2c3da464449"/>
    <p:sldLayoutId xmlns:r="http://schemas.openxmlformats.org/officeDocument/2006/relationships" id="2147483652" r:id="R9237bfeeb6184cee"/>
    <p:sldLayoutId xmlns:r="http://schemas.openxmlformats.org/officeDocument/2006/relationships" id="2147483653" r:id="Rb81ab8684fae4b9c"/>
    <p:sldLayoutId xmlns:r="http://schemas.openxmlformats.org/officeDocument/2006/relationships" id="2147483654" r:id="R59933930d2bc4f3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144b6fbbd9648a1" /><Relationship Type="http://schemas.openxmlformats.org/officeDocument/2006/relationships/image" Target="/ppt/media/image.png" Id="R4e6bddae236d4622" /><Relationship Type="http://schemas.openxmlformats.org/officeDocument/2006/relationships/notesSlide" Target="/ppt/notesSlides/notesSlide1.xml" Id="Rc25c133ad54b4c2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d006c5de524326" /><Relationship Type="http://schemas.openxmlformats.org/officeDocument/2006/relationships/notesSlide" Target="/ppt/notesSlides/notesSlide2.xml" Id="Rd6d427468933421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73b00fa0964dc7" /><Relationship Type="http://schemas.openxmlformats.org/officeDocument/2006/relationships/image" Target="/ppt/media/image2.png" Id="Ra08a5807c4864e06" /><Relationship Type="http://schemas.openxmlformats.org/officeDocument/2006/relationships/notesSlide" Target="/ppt/notesSlides/notesSlide3.xml" Id="R0536c449947a46d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bf155348dc746db" /><Relationship Type="http://schemas.openxmlformats.org/officeDocument/2006/relationships/notesSlide" Target="/ppt/notesSlides/notesSlide4.xml" Id="Rf345a17983624f1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3b98c7be7c147f6" /><Relationship Type="http://schemas.openxmlformats.org/officeDocument/2006/relationships/notesSlide" Target="/ppt/notesSlides/notesSlide5.xml" Id="Rf1a81e8b857b470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1b6e8df8fa430c" /><Relationship Type="http://schemas.openxmlformats.org/officeDocument/2006/relationships/image" Target="/ppt/media/image3.png" Id="Ra8ba4a251dd9446c" /><Relationship Type="http://schemas.openxmlformats.org/officeDocument/2006/relationships/notesSlide" Target="/ppt/notesSlides/notesSlide6.xml" Id="R88dc0c8ed3284a8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1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802701-1C8E-43BC-A389-DFBB33E7B0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6bddae236d4622"/>
          <a:stretch xmlns:a="http://schemas.openxmlformats.org/drawingml/2006/main"/>
        </p:blipFill>
        <p:spPr>
          <a:xfrm xmlns:a="http://schemas.openxmlformats.org/drawingml/2006/main">
            <a:off x="9696450" y="1200150"/>
            <a:ext cx="4229100" cy="6353175"/>
          </a:xfrm>
          <a:prstGeom xmlns:a="http://schemas.openxmlformats.org/drawingml/2006/main" prst="rect">
            <a:avLst/>
          </a:prstGeom>
        </p:spPr>
      </p:pic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76EB35D5-183C-476C-9F51-F780E8D97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A U R O R A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8E04B9DF-3E1E-4AEB-88F2-C5D7FF872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47675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THE FOUNDER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E46E396A-44AE-43EF-96CA-6ACDF5C02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80581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01  /  01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59A47475-A968-43DB-9710-BDE201895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5815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ASPIRING TECHNOLOGY ENTREPRENEUR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BAB9DADB-358F-4097-AC01-03B6D1576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47875"/>
            <a:ext cx="80010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5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75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75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75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75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75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75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75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75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75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75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750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Ruslan</a:t>
            </a:r>
          </a:p>
          <a:p xmlns:a="http://schemas.openxmlformats.org/drawingml/2006/main">
            <a:pPr algn="l">
              <a:defRPr sz="75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750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Novruzov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62DA1566-9D88-4408-BE72-8B122DD05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191125"/>
            <a:ext cx="666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6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6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6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6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6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6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6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6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6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6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62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16 years old</a:t>
            </a:r>
          </a:p>
          <a:p xmlns:a="http://schemas.openxmlformats.org/drawingml/2006/main">
            <a:pPr algn="l">
              <a:defRPr sz="26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62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Azerbaijan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DB994B9C-5272-44FC-BD3F-BF9B1DB33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648450"/>
            <a:ext cx="7524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AURORA begins with an ambition:</a:t>
            </a:r>
          </a:p>
          <a:p xmlns:a="http://schemas.openxmlformats.org/drawingml/2006/main">
            <a:pPr algn="l">
              <a:defRPr sz="21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useful robotics for everyday life.</a:t>
            </a:r>
          </a:p>
        </p:txBody>
      </p:sp>
    </p:spTree>
    <p:extLst>
      <p:ext uri="{BB962C8B-B14F-4D97-AF65-F5344CB8AC3E}">
        <p14:creationId xmlns:p14="http://schemas.microsoft.com/office/powerpoint/2010/main" val="8451782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xt-8">
            <a:extLst xmlns:a="http://schemas.openxmlformats.org/drawingml/2006/main">
              <a:ext uri="{FF2B5EF4-FFF2-40B4-BE49-F238E27FC236}">
                <a16:creationId xmlns:a16="http://schemas.microsoft.com/office/drawing/2014/main" id="{8BB76620-2867-4730-BF11-50CB28B05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A U R O R A</a:t>
            </a:r>
          </a:p>
        </p:txBody>
      </p:sp>
      <p:sp>
        <p:nvSpPr>
          <p:cNvPr id="2" name="text-9">
            <a:extLst xmlns:a="http://schemas.openxmlformats.org/drawingml/2006/main">
              <a:ext uri="{FF2B5EF4-FFF2-40B4-BE49-F238E27FC236}">
                <a16:creationId xmlns:a16="http://schemas.microsoft.com/office/drawing/2014/main" id="{05EF4E3C-A297-4685-9918-4AB9F3FB7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47675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THE FOUNDER</a:t>
            </a:r>
          </a:p>
        </p:txBody>
      </p:sp>
      <p:sp>
        <p:nvSpPr>
          <p:cNvPr id="3" name="text-10">
            <a:extLst xmlns:a="http://schemas.openxmlformats.org/drawingml/2006/main">
              <a:ext uri="{FF2B5EF4-FFF2-40B4-BE49-F238E27FC236}">
                <a16:creationId xmlns:a16="http://schemas.microsoft.com/office/drawing/2014/main" id="{65D66B3D-DDC0-4CF6-9A1F-6397055AC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80581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01  /  02</a:t>
            </a:r>
          </a:p>
        </p:txBody>
      </p:sp>
      <p:sp>
        <p:nvSpPr>
          <p:cNvPr id="4" name="text-11">
            <a:extLst xmlns:a="http://schemas.openxmlformats.org/drawingml/2006/main">
              <a:ext uri="{FF2B5EF4-FFF2-40B4-BE49-F238E27FC236}">
                <a16:creationId xmlns:a16="http://schemas.microsoft.com/office/drawing/2014/main" id="{595694A1-10A6-49E8-A5A6-F7C0B3E2A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81100"/>
            <a:ext cx="135255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435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An ambition taking shape</a:t>
            </a:r>
          </a:p>
        </p:txBody>
      </p:sp>
      <p:sp>
        <p:nvSpPr>
          <p:cNvPr id="5" name="text-12">
            <a:extLst xmlns:a="http://schemas.openxmlformats.org/drawingml/2006/main">
              <a:ext uri="{FF2B5EF4-FFF2-40B4-BE49-F238E27FC236}">
                <a16:creationId xmlns:a16="http://schemas.microsoft.com/office/drawing/2014/main" id="{FD85C332-B20F-48BD-8895-6FE77DE0E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00375"/>
            <a:ext cx="419100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17625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16</a:t>
            </a:r>
          </a:p>
        </p:txBody>
      </p:sp>
      <p:sp>
        <p:nvSpPr>
          <p:cNvPr id="6" name="text-13">
            <a:extLst xmlns:a="http://schemas.openxmlformats.org/drawingml/2006/main">
              <a:ext uri="{FF2B5EF4-FFF2-40B4-BE49-F238E27FC236}">
                <a16:creationId xmlns:a16="http://schemas.microsoft.com/office/drawing/2014/main" id="{0B4BDD0B-9A7C-4100-921B-46ED1C8D0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000750"/>
            <a:ext cx="4667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A starting point in Azerbaijan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755F83-9FCF-4140-87F8-56788474B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238500"/>
            <a:ext cx="828675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CE6"/>
          </a:solidFill>
          <a:ln xmlns:a="http://schemas.openxmlformats.org/drawingml/2006/main" w="0">
            <a:noFill/>
          </a:ln>
        </p:spPr>
      </p:sp>
      <p:sp>
        <p:nvSpPr>
          <p:cNvPr id="8" name="text-14">
            <a:extLst xmlns:a="http://schemas.openxmlformats.org/drawingml/2006/main">
              <a:ext uri="{FF2B5EF4-FFF2-40B4-BE49-F238E27FC236}">
                <a16:creationId xmlns:a16="http://schemas.microsoft.com/office/drawing/2014/main" id="{0BA9413E-74DB-473E-B7E3-76B440E12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46710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478F6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9" name="text-15">
            <a:extLst xmlns:a="http://schemas.openxmlformats.org/drawingml/2006/main">
              <a:ext uri="{FF2B5EF4-FFF2-40B4-BE49-F238E27FC236}">
                <a16:creationId xmlns:a16="http://schemas.microsoft.com/office/drawing/2014/main" id="{E6026746-34BF-4C63-B02D-F69D2F807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448050"/>
            <a:ext cx="3314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Robotics and AI</a:t>
            </a:r>
          </a:p>
        </p:txBody>
      </p:sp>
      <p:sp>
        <p:nvSpPr>
          <p:cNvPr id="10" name="text-16">
            <a:extLst xmlns:a="http://schemas.openxmlformats.org/drawingml/2006/main">
              <a:ext uri="{FF2B5EF4-FFF2-40B4-BE49-F238E27FC236}">
                <a16:creationId xmlns:a16="http://schemas.microsoft.com/office/drawing/2014/main" id="{0657666B-56AC-4674-B723-5B4E62222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00360" y="3467100"/>
            <a:ext cx="388239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An interest in how intelligent systems interact with the physical world.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1656F1-1BE4-42C3-B4B2-180768F4A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905375"/>
            <a:ext cx="828675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CE6"/>
          </a:solidFill>
          <a:ln xmlns:a="http://schemas.openxmlformats.org/drawingml/2006/main" w="0">
            <a:noFill/>
          </a:ln>
        </p:spPr>
      </p:sp>
      <p:sp>
        <p:nvSpPr>
          <p:cNvPr id="12" name="text-17">
            <a:extLst xmlns:a="http://schemas.openxmlformats.org/drawingml/2006/main">
              <a:ext uri="{FF2B5EF4-FFF2-40B4-BE49-F238E27FC236}">
                <a16:creationId xmlns:a16="http://schemas.microsoft.com/office/drawing/2014/main" id="{C4167EF5-58D4-4A7B-8556-CD391220C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133975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478F6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13" name="text-18">
            <a:extLst xmlns:a="http://schemas.openxmlformats.org/drawingml/2006/main">
              <a:ext uri="{FF2B5EF4-FFF2-40B4-BE49-F238E27FC236}">
                <a16:creationId xmlns:a16="http://schemas.microsoft.com/office/drawing/2014/main" id="{CB51DCDA-3405-4B40-901E-930E0048F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114925"/>
            <a:ext cx="3314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Entrepreneurship</a:t>
            </a:r>
          </a:p>
        </p:txBody>
      </p:sp>
      <p:sp>
        <p:nvSpPr>
          <p:cNvPr id="14" name="text-19">
            <a:extLst xmlns:a="http://schemas.openxmlformats.org/drawingml/2006/main">
              <a:ext uri="{FF2B5EF4-FFF2-40B4-BE49-F238E27FC236}">
                <a16:creationId xmlns:a16="http://schemas.microsoft.com/office/drawing/2014/main" id="{06A4FAB2-1990-4622-B205-0E82D57DC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00360" y="5133975"/>
            <a:ext cx="388239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An ambition to build a technology company around useful home assistance.</a:t>
            </a:r>
          </a:p>
        </p:txBody>
      </p:sp>
    </p:spTree>
    <p:extLst>
      <p:ext uri="{BB962C8B-B14F-4D97-AF65-F5344CB8AC3E}">
        <p14:creationId xmlns:p14="http://schemas.microsoft.com/office/powerpoint/2010/main" val="137479692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20">
            <a:extLst xmlns:a="http://schemas.openxmlformats.org/drawingml/2006/main">
              <a:ext uri="{FF2B5EF4-FFF2-40B4-BE49-F238E27FC236}">
                <a16:creationId xmlns:a16="http://schemas.microsoft.com/office/drawing/2014/main" id="{FD03EB2C-4980-4589-88C5-17853B9C4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A U R O R A</a:t>
            </a:r>
          </a:p>
        </p:txBody>
      </p:sp>
      <p:sp>
        <p:nvSpPr>
          <p:cNvPr id="2" name="text-21">
            <a:extLst xmlns:a="http://schemas.openxmlformats.org/drawingml/2006/main">
              <a:ext uri="{FF2B5EF4-FFF2-40B4-BE49-F238E27FC236}">
                <a16:creationId xmlns:a16="http://schemas.microsoft.com/office/drawing/2014/main" id="{2A94021D-BB62-4C46-86E5-41AC5E99B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47675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THE FOUNDER</a:t>
            </a:r>
          </a:p>
        </p:txBody>
      </p:sp>
      <p:sp>
        <p:nvSpPr>
          <p:cNvPr id="3" name="text-22">
            <a:extLst xmlns:a="http://schemas.openxmlformats.org/drawingml/2006/main">
              <a:ext uri="{FF2B5EF4-FFF2-40B4-BE49-F238E27FC236}">
                <a16:creationId xmlns:a16="http://schemas.microsoft.com/office/drawing/2014/main" id="{D4FB96F5-9816-41E0-92E5-A84844115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80581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01  /  03</a:t>
            </a:r>
          </a:p>
        </p:txBody>
      </p:sp>
      <p:sp>
        <p:nvSpPr>
          <p:cNvPr id="4" name="text-23">
            <a:extLst xmlns:a="http://schemas.openxmlformats.org/drawingml/2006/main">
              <a:ext uri="{FF2B5EF4-FFF2-40B4-BE49-F238E27FC236}">
                <a16:creationId xmlns:a16="http://schemas.microsoft.com/office/drawing/2014/main" id="{826B1A09-468B-40EB-8B0A-93DDB33A9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5815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VISION FOR THE HOME  /  CONCEPT RENDERING</a:t>
            </a:r>
          </a:p>
        </p:txBody>
      </p:sp>
      <p:sp>
        <p:nvSpPr>
          <p:cNvPr id="5" name="text-24">
            <a:extLst xmlns:a="http://schemas.openxmlformats.org/drawingml/2006/main">
              <a:ext uri="{FF2B5EF4-FFF2-40B4-BE49-F238E27FC236}">
                <a16:creationId xmlns:a16="http://schemas.microsoft.com/office/drawing/2014/main" id="{70F9CF02-A2CE-4F49-8762-4067C66FC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52387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8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8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8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8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8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8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8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8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8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8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4875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Why the</a:t>
            </a:r>
          </a:p>
          <a:p xmlns:a="http://schemas.openxmlformats.org/drawingml/2006/main">
            <a:pPr algn="l">
              <a:defRPr sz="48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4875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everyday</a:t>
            </a:r>
          </a:p>
          <a:p xmlns:a="http://schemas.openxmlformats.org/drawingml/2006/main">
            <a:pPr algn="l">
              <a:defRPr sz="48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4875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matters</a:t>
            </a:r>
          </a:p>
        </p:txBody>
      </p:sp>
      <p:sp>
        <p:nvSpPr>
          <p:cNvPr id="6" name="text-25">
            <a:extLst xmlns:a="http://schemas.openxmlformats.org/drawingml/2006/main">
              <a:ext uri="{FF2B5EF4-FFF2-40B4-BE49-F238E27FC236}">
                <a16:creationId xmlns:a16="http://schemas.microsoft.com/office/drawing/2014/main" id="{8671C300-E7D9-4911-A3C0-1AC214E15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715000"/>
            <a:ext cx="4857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Less routine work could</a:t>
            </a:r>
          </a:p>
          <a:p xmlns:a="http://schemas.openxmlformats.org/drawingml/2006/main">
            <a: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leave more time for people.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D4B9F4-3C58-477B-A1B1-15D45C4F8B9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8a5807c4864e06"/>
          <a:stretch xmlns:a="http://schemas.openxmlformats.org/drawingml/2006/main"/>
        </p:blipFill>
        <p:spPr>
          <a:xfrm xmlns:a="http://schemas.openxmlformats.org/drawingml/2006/main">
            <a:off x="6098227" y="2000250"/>
            <a:ext cx="8377546" cy="47148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77589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B11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26">
            <a:extLst xmlns:a="http://schemas.openxmlformats.org/drawingml/2006/main">
              <a:ext uri="{FF2B5EF4-FFF2-40B4-BE49-F238E27FC236}">
                <a16:creationId xmlns:a16="http://schemas.microsoft.com/office/drawing/2014/main" id="{2F0C3B11-CB3B-4EE6-8452-6CF06A726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A U R O R A</a:t>
            </a:r>
          </a:p>
        </p:txBody>
      </p:sp>
      <p:sp>
        <p:nvSpPr>
          <p:cNvPr id="2" name="text-27">
            <a:extLst xmlns:a="http://schemas.openxmlformats.org/drawingml/2006/main">
              <a:ext uri="{FF2B5EF4-FFF2-40B4-BE49-F238E27FC236}">
                <a16:creationId xmlns:a16="http://schemas.microsoft.com/office/drawing/2014/main" id="{F9E6038C-A6C2-43F4-B3FE-1E9448549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47675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THE FOUNDER</a:t>
            </a:r>
          </a:p>
        </p:txBody>
      </p:sp>
      <p:sp>
        <p:nvSpPr>
          <p:cNvPr id="3" name="text-28">
            <a:extLst xmlns:a="http://schemas.openxmlformats.org/drawingml/2006/main">
              <a:ext uri="{FF2B5EF4-FFF2-40B4-BE49-F238E27FC236}">
                <a16:creationId xmlns:a16="http://schemas.microsoft.com/office/drawing/2014/main" id="{FE959B11-2EE1-470E-B82D-32ED5C545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80581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01  /  04</a:t>
            </a:r>
          </a:p>
        </p:txBody>
      </p:sp>
      <p:sp>
        <p:nvSpPr>
          <p:cNvPr id="4" name="text-29">
            <a:extLst xmlns:a="http://schemas.openxmlformats.org/drawingml/2006/main">
              <a:ext uri="{FF2B5EF4-FFF2-40B4-BE49-F238E27FC236}">
                <a16:creationId xmlns:a16="http://schemas.microsoft.com/office/drawing/2014/main" id="{634C14B3-62EE-4046-8E23-B92F6FF46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5815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INTENDED WORKING METHOD</a:t>
            </a:r>
          </a:p>
        </p:txBody>
      </p:sp>
      <p:sp>
        <p:nvSpPr>
          <p:cNvPr id="5" name="text-30">
            <a:extLst xmlns:a="http://schemas.openxmlformats.org/drawingml/2006/main">
              <a:ext uri="{FF2B5EF4-FFF2-40B4-BE49-F238E27FC236}">
                <a16:creationId xmlns:a16="http://schemas.microsoft.com/office/drawing/2014/main" id="{96D6D669-E070-45D8-BE66-56B56AA2F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81100"/>
            <a:ext cx="135255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435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A disciplined way to learn</a:t>
            </a:r>
          </a:p>
        </p:txBody>
      </p:sp>
      <p:sp>
        <p:nvSpPr>
          <p:cNvPr id="6" name="text-31">
            <a:extLst xmlns:a="http://schemas.openxmlformats.org/drawingml/2006/main">
              <a:ext uri="{FF2B5EF4-FFF2-40B4-BE49-F238E27FC236}">
                <a16:creationId xmlns:a16="http://schemas.microsoft.com/office/drawing/2014/main" id="{A8BCB5CB-3363-4F27-9AE8-4F4DB8BE9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24200"/>
            <a:ext cx="400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pPr>
            <a:r>
              <a:rPr sz="4500" b="0">
                <a:solidFill>
                  <a:srgbClr val="3478F6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4118C3-7C9A-4E2B-B2F7-49CDC0CD7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14800"/>
            <a:ext cx="40005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4155"/>
          </a:solidFill>
          <a:ln xmlns:a="http://schemas.openxmlformats.org/drawingml/2006/main" w="0">
            <a:noFill/>
          </a:ln>
        </p:spPr>
      </p:sp>
      <p:sp>
        <p:nvSpPr>
          <p:cNvPr id="8" name="text-32">
            <a:extLst xmlns:a="http://schemas.openxmlformats.org/drawingml/2006/main">
              <a:ext uri="{FF2B5EF4-FFF2-40B4-BE49-F238E27FC236}">
                <a16:creationId xmlns:a16="http://schemas.microsoft.com/office/drawing/2014/main" id="{1C0C2509-E0C6-4A7C-B999-58A1FE9ED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81500"/>
            <a:ext cx="4000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2475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Understand the home</a:t>
            </a:r>
          </a:p>
        </p:txBody>
      </p:sp>
      <p:sp>
        <p:nvSpPr>
          <p:cNvPr id="9" name="text-33">
            <a:extLst xmlns:a="http://schemas.openxmlformats.org/drawingml/2006/main">
              <a:ext uri="{FF2B5EF4-FFF2-40B4-BE49-F238E27FC236}">
                <a16:creationId xmlns:a16="http://schemas.microsoft.com/office/drawing/2014/main" id="{9345954C-0E83-4D59-A74D-4655EFB7A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86400"/>
            <a:ext cx="4000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Listen to users and identify a task worth solving.</a:t>
            </a:r>
          </a:p>
        </p:txBody>
      </p:sp>
      <p:sp>
        <p:nvSpPr>
          <p:cNvPr id="10" name="text-34">
            <a:extLst xmlns:a="http://schemas.openxmlformats.org/drawingml/2006/main">
              <a:ext uri="{FF2B5EF4-FFF2-40B4-BE49-F238E27FC236}">
                <a16:creationId xmlns:a16="http://schemas.microsoft.com/office/drawing/2014/main" id="{B0C61ABA-3252-4471-A3E3-ED5452D99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124200"/>
            <a:ext cx="400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pPr>
            <a:r>
              <a:rPr sz="4500" b="0">
                <a:solidFill>
                  <a:srgbClr val="3478F6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D6B3A4-EDD8-4EF3-A094-AB19B5B4F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114800"/>
            <a:ext cx="40005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4155"/>
          </a:solidFill>
          <a:ln xmlns:a="http://schemas.openxmlformats.org/drawingml/2006/main" w="0">
            <a:noFill/>
          </a:ln>
        </p:spPr>
      </p:sp>
      <p:sp>
        <p:nvSpPr>
          <p:cNvPr id="12" name="text-35">
            <a:extLst xmlns:a="http://schemas.openxmlformats.org/drawingml/2006/main">
              <a:ext uri="{FF2B5EF4-FFF2-40B4-BE49-F238E27FC236}">
                <a16:creationId xmlns:a16="http://schemas.microsoft.com/office/drawing/2014/main" id="{083D8E9D-FC18-4256-AC3C-DC84B758F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381500"/>
            <a:ext cx="4000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2475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Build understanding</a:t>
            </a:r>
          </a:p>
        </p:txBody>
      </p:sp>
      <p:sp>
        <p:nvSpPr>
          <p:cNvPr id="13" name="text-36">
            <a:extLst xmlns:a="http://schemas.openxmlformats.org/drawingml/2006/main">
              <a:ext uri="{FF2B5EF4-FFF2-40B4-BE49-F238E27FC236}">
                <a16:creationId xmlns:a16="http://schemas.microsoft.com/office/drawing/2014/main" id="{FE961625-9B4A-4AE9-9634-DAEB6F277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5486400"/>
            <a:ext cx="4000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Study robotics and seek feedback from experienced engineers.</a:t>
            </a:r>
          </a:p>
        </p:txBody>
      </p:sp>
      <p:sp>
        <p:nvSpPr>
          <p:cNvPr id="14" name="text-37">
            <a:extLst xmlns:a="http://schemas.openxmlformats.org/drawingml/2006/main">
              <a:ext uri="{FF2B5EF4-FFF2-40B4-BE49-F238E27FC236}">
                <a16:creationId xmlns:a16="http://schemas.microsoft.com/office/drawing/2014/main" id="{2E44624C-ED15-41E8-BF68-6B917BDF0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3124200"/>
            <a:ext cx="400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pPr>
            <a:r>
              <a:rPr sz="4500" b="0">
                <a:solidFill>
                  <a:srgbClr val="3478F6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8487B0-8BC1-48C0-BC18-916228297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114800"/>
            <a:ext cx="40005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4155"/>
          </a:solidFill>
          <a:ln xmlns:a="http://schemas.openxmlformats.org/drawingml/2006/main" w="0">
            <a:noFill/>
          </a:ln>
        </p:spPr>
      </p:sp>
      <p:sp>
        <p:nvSpPr>
          <p:cNvPr id="16" name="text-38">
            <a:extLst xmlns:a="http://schemas.openxmlformats.org/drawingml/2006/main">
              <a:ext uri="{FF2B5EF4-FFF2-40B4-BE49-F238E27FC236}">
                <a16:creationId xmlns:a16="http://schemas.microsoft.com/office/drawing/2014/main" id="{0109158E-F03A-41E5-BE85-7C5681B4F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381500"/>
            <a:ext cx="4000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2475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Evaluate the result</a:t>
            </a:r>
          </a:p>
        </p:txBody>
      </p:sp>
      <p:sp>
        <p:nvSpPr>
          <p:cNvPr id="17" name="text-39">
            <a:extLst xmlns:a="http://schemas.openxmlformats.org/drawingml/2006/main">
              <a:ext uri="{FF2B5EF4-FFF2-40B4-BE49-F238E27FC236}">
                <a16:creationId xmlns:a16="http://schemas.microsoft.com/office/drawing/2014/main" id="{812DD39F-DDF8-43EF-9502-BBA7F01C0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5486400"/>
            <a:ext cx="4000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Use evidence to revise assumptions and choose the next step.</a:t>
            </a:r>
          </a:p>
        </p:txBody>
      </p:sp>
    </p:spTree>
    <p:extLst>
      <p:ext uri="{BB962C8B-B14F-4D97-AF65-F5344CB8AC3E}">
        <p14:creationId xmlns:p14="http://schemas.microsoft.com/office/powerpoint/2010/main" val="180619594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40">
            <a:extLst xmlns:a="http://schemas.openxmlformats.org/drawingml/2006/main">
              <a:ext uri="{FF2B5EF4-FFF2-40B4-BE49-F238E27FC236}">
                <a16:creationId xmlns:a16="http://schemas.microsoft.com/office/drawing/2014/main" id="{5470EA3F-2621-494B-B4C8-F70C7031D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A U R O R A</a:t>
            </a:r>
          </a:p>
        </p:txBody>
      </p:sp>
      <p:sp>
        <p:nvSpPr>
          <p:cNvPr id="2" name="text-41">
            <a:extLst xmlns:a="http://schemas.openxmlformats.org/drawingml/2006/main">
              <a:ext uri="{FF2B5EF4-FFF2-40B4-BE49-F238E27FC236}">
                <a16:creationId xmlns:a16="http://schemas.microsoft.com/office/drawing/2014/main" id="{D2BF830E-6E23-4C89-9BFC-02D5A4560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47675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THE FOUNDER</a:t>
            </a:r>
          </a:p>
        </p:txBody>
      </p:sp>
      <p:sp>
        <p:nvSpPr>
          <p:cNvPr id="3" name="text-42">
            <a:extLst xmlns:a="http://schemas.openxmlformats.org/drawingml/2006/main">
              <a:ext uri="{FF2B5EF4-FFF2-40B4-BE49-F238E27FC236}">
                <a16:creationId xmlns:a16="http://schemas.microsoft.com/office/drawing/2014/main" id="{11976E23-E584-4AA4-85C0-3A12F2C5B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80581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01  /  05</a:t>
            </a:r>
          </a:p>
        </p:txBody>
      </p:sp>
      <p:sp>
        <p:nvSpPr>
          <p:cNvPr id="4" name="text-43">
            <a:extLst xmlns:a="http://schemas.openxmlformats.org/drawingml/2006/main">
              <a:ext uri="{FF2B5EF4-FFF2-40B4-BE49-F238E27FC236}">
                <a16:creationId xmlns:a16="http://schemas.microsoft.com/office/drawing/2014/main" id="{0FACB113-5B6A-480C-95AD-3B6A42844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81100"/>
            <a:ext cx="135255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435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Collaboration shapes the venture</a:t>
            </a:r>
          </a:p>
        </p:txBody>
      </p:sp>
      <p:sp>
        <p:nvSpPr>
          <p:cNvPr id="5" name="text-44">
            <a:extLst xmlns:a="http://schemas.openxmlformats.org/drawingml/2006/main">
              <a:ext uri="{FF2B5EF4-FFF2-40B4-BE49-F238E27FC236}">
                <a16:creationId xmlns:a16="http://schemas.microsoft.com/office/drawing/2014/main" id="{A6C6600A-F098-44F6-8A2E-B5CF1D468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90875"/>
            <a:ext cx="476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0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0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0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0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0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0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0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0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0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30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300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A founder’s role</a:t>
            </a:r>
          </a:p>
        </p:txBody>
      </p:sp>
      <p:sp>
        <p:nvSpPr>
          <p:cNvPr id="6" name="text-45">
            <a:extLst xmlns:a="http://schemas.openxmlformats.org/drawingml/2006/main">
              <a:ext uri="{FF2B5EF4-FFF2-40B4-BE49-F238E27FC236}">
                <a16:creationId xmlns:a16="http://schemas.microsoft.com/office/drawing/2014/main" id="{9CFBFBD7-2A72-42C1-81C3-B23AEB61E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14800"/>
            <a:ext cx="4762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6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Define a clear purpose.</a:t>
            </a:r>
          </a:p>
          <a:p xmlns:a="http://schemas.openxmlformats.org/drawingml/2006/main">
            <a: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6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Invite expertise.</a:t>
            </a:r>
          </a:p>
          <a:p xmlns:a="http://schemas.openxmlformats.org/drawingml/2006/main">
            <a: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6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Keep progress honest.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1AFE69-0BD7-4ABD-BF32-B21EF91E7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43250"/>
            <a:ext cx="80010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CE6"/>
          </a:solidFill>
          <a:ln xmlns:a="http://schemas.openxmlformats.org/drawingml/2006/main" w="0">
            <a:noFill/>
          </a:ln>
        </p:spPr>
      </p:sp>
      <p:sp>
        <p:nvSpPr>
          <p:cNvPr id="8" name="text-46">
            <a:extLst xmlns:a="http://schemas.openxmlformats.org/drawingml/2006/main">
              <a:ext uri="{FF2B5EF4-FFF2-40B4-BE49-F238E27FC236}">
                <a16:creationId xmlns:a16="http://schemas.microsoft.com/office/drawing/2014/main" id="{033E6761-6E74-4D35-8037-3E97A720E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37185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478F6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9" name="text-47">
            <a:extLst xmlns:a="http://schemas.openxmlformats.org/drawingml/2006/main">
              <a:ext uri="{FF2B5EF4-FFF2-40B4-BE49-F238E27FC236}">
                <a16:creationId xmlns:a16="http://schemas.microsoft.com/office/drawing/2014/main" id="{341914D2-D33F-41B3-A52A-4B8254D26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352800"/>
            <a:ext cx="3200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Engineers</a:t>
            </a:r>
          </a:p>
        </p:txBody>
      </p:sp>
      <p:sp>
        <p:nvSpPr>
          <p:cNvPr id="10" name="text-48">
            <a:extLst xmlns:a="http://schemas.openxmlformats.org/drawingml/2006/main">
              <a:ext uri="{FF2B5EF4-FFF2-40B4-BE49-F238E27FC236}">
                <a16:creationId xmlns:a16="http://schemas.microsoft.com/office/drawing/2014/main" id="{F1E609F5-5C4A-4290-9432-79CEFAB9F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7520" y="3371850"/>
            <a:ext cx="374523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Challenge feasibility and the proposed safety architecture.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38D80B-C971-44D3-8F44-6D18A7147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857750"/>
            <a:ext cx="80010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CE6"/>
          </a:solidFill>
          <a:ln xmlns:a="http://schemas.openxmlformats.org/drawingml/2006/main" w="0">
            <a:noFill/>
          </a:ln>
        </p:spPr>
      </p:sp>
      <p:sp>
        <p:nvSpPr>
          <p:cNvPr id="12" name="text-49">
            <a:extLst xmlns:a="http://schemas.openxmlformats.org/drawingml/2006/main">
              <a:ext uri="{FF2B5EF4-FFF2-40B4-BE49-F238E27FC236}">
                <a16:creationId xmlns:a16="http://schemas.microsoft.com/office/drawing/2014/main" id="{8C4AF0CD-58FF-47B6-817C-C4CA9ABA7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08635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478F6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13" name="text-50">
            <a:extLst xmlns:a="http://schemas.openxmlformats.org/drawingml/2006/main">
              <a:ext uri="{FF2B5EF4-FFF2-40B4-BE49-F238E27FC236}">
                <a16:creationId xmlns:a16="http://schemas.microsoft.com/office/drawing/2014/main" id="{0E262CA5-3F21-4E3E-961C-1C9A51AAB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5067300"/>
            <a:ext cx="3200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Household users</a:t>
            </a:r>
          </a:p>
        </p:txBody>
      </p:sp>
      <p:sp>
        <p:nvSpPr>
          <p:cNvPr id="14" name="text-51">
            <a:extLst xmlns:a="http://schemas.openxmlformats.org/drawingml/2006/main">
              <a:ext uri="{FF2B5EF4-FFF2-40B4-BE49-F238E27FC236}">
                <a16:creationId xmlns:a16="http://schemas.microsoft.com/office/drawing/2014/main" id="{EC626D94-7EEF-4D25-8129-8A66BB3FE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7520" y="5086350"/>
            <a:ext cx="374523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Help define useful tasks and acceptable behavior.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71C898-7A27-411D-9A6F-1378E6927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239000"/>
            <a:ext cx="137160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CE6"/>
          </a:solidFill>
          <a:ln xmlns:a="http://schemas.openxmlformats.org/drawingml/2006/main" w="0">
            <a:noFill/>
          </a:ln>
        </p:spPr>
      </p:sp>
      <p:sp>
        <p:nvSpPr>
          <p:cNvPr id="16" name="text-52">
            <a:extLst xmlns:a="http://schemas.openxmlformats.org/drawingml/2006/main">
              <a:ext uri="{FF2B5EF4-FFF2-40B4-BE49-F238E27FC236}">
                <a16:creationId xmlns:a16="http://schemas.microsoft.com/office/drawing/2014/main" id="{A2A39AAC-E535-488F-8233-2C5E0B26E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477125"/>
            <a:ext cx="1285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Collaboration is a development principle. No existing team or partnerships are implied.</a:t>
            </a:r>
          </a:p>
        </p:txBody>
      </p:sp>
    </p:spTree>
    <p:extLst>
      <p:ext uri="{BB962C8B-B14F-4D97-AF65-F5344CB8AC3E}">
        <p14:creationId xmlns:p14="http://schemas.microsoft.com/office/powerpoint/2010/main" val="13702818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B11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136827-117E-443B-902E-D07535E0A27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ba4a251dd9446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53">
            <a:extLst xmlns:a="http://schemas.openxmlformats.org/drawingml/2006/main">
              <a:ext uri="{FF2B5EF4-FFF2-40B4-BE49-F238E27FC236}">
                <a16:creationId xmlns:a16="http://schemas.microsoft.com/office/drawing/2014/main" id="{87C7903C-8FDE-47B0-BD3E-A7771B664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A U R O R A</a:t>
            </a:r>
          </a:p>
        </p:txBody>
      </p:sp>
      <p:sp>
        <p:nvSpPr>
          <p:cNvPr id="3" name="text-54">
            <a:extLst xmlns:a="http://schemas.openxmlformats.org/drawingml/2006/main">
              <a:ext uri="{FF2B5EF4-FFF2-40B4-BE49-F238E27FC236}">
                <a16:creationId xmlns:a16="http://schemas.microsoft.com/office/drawing/2014/main" id="{28D71C33-779D-4018-8096-7397BF990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47675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THE FOUNDER</a:t>
            </a:r>
          </a:p>
        </p:txBody>
      </p:sp>
      <p:sp>
        <p:nvSpPr>
          <p:cNvPr id="4" name="text-55">
            <a:extLst xmlns:a="http://schemas.openxmlformats.org/drawingml/2006/main">
              <a:ext uri="{FF2B5EF4-FFF2-40B4-BE49-F238E27FC236}">
                <a16:creationId xmlns:a16="http://schemas.microsoft.com/office/drawing/2014/main" id="{C106A688-584F-4B6E-880A-D31DE0A50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80581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01  /  06</a:t>
            </a:r>
          </a:p>
        </p:txBody>
      </p:sp>
      <p:sp>
        <p:nvSpPr>
          <p:cNvPr id="5" name="text-56">
            <a:extLst xmlns:a="http://schemas.openxmlformats.org/drawingml/2006/main">
              <a:ext uri="{FF2B5EF4-FFF2-40B4-BE49-F238E27FC236}">
                <a16:creationId xmlns:a16="http://schemas.microsoft.com/office/drawing/2014/main" id="{B4FD3486-3CD2-4B5F-BD02-AA7B4E8F7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5815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CONCEPT DEVELOPMENT  /  AI-GENERATED VISUAL</a:t>
            </a:r>
          </a:p>
        </p:txBody>
      </p:sp>
      <p:sp>
        <p:nvSpPr>
          <p:cNvPr id="6" name="text-57">
            <a:extLst xmlns:a="http://schemas.openxmlformats.org/drawingml/2006/main">
              <a:ext uri="{FF2B5EF4-FFF2-40B4-BE49-F238E27FC236}">
                <a16:creationId xmlns:a16="http://schemas.microsoft.com/office/drawing/2014/main" id="{D6E46CA4-8CAB-43CB-8241-C13EB689B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00300"/>
            <a:ext cx="742950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570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A long-term vision</a:t>
            </a:r>
          </a:p>
          <a:p xmlns:a="http://schemas.openxmlformats.org/drawingml/2006/main">
            <a: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570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for home robotics</a:t>
            </a:r>
          </a:p>
        </p:txBody>
      </p:sp>
      <p:sp>
        <p:nvSpPr>
          <p:cNvPr id="7" name="text-58">
            <a:extLst xmlns:a="http://schemas.openxmlformats.org/drawingml/2006/main">
              <a:ext uri="{FF2B5EF4-FFF2-40B4-BE49-F238E27FC236}">
                <a16:creationId xmlns:a16="http://schemas.microsoft.com/office/drawing/2014/main" id="{592255E5-3627-48F6-AF7C-C1FF64874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72150"/>
            <a:ext cx="65722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Develop useful assistance through learning,</a:t>
            </a:r>
          </a:p>
          <a:p xmlns:a="http://schemas.openxmlformats.org/drawingml/2006/main">
            <a: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engineering and careful validation.</a:t>
            </a:r>
          </a:p>
        </p:txBody>
      </p:sp>
    </p:spTree>
    <p:extLst>
      <p:ext uri="{BB962C8B-B14F-4D97-AF65-F5344CB8AC3E}">
        <p14:creationId xmlns:p14="http://schemas.microsoft.com/office/powerpoint/2010/main" val="161095987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2026-10-20T18:03:55.4910000Z</dcterms:created>
  <dcterms:modified xsi:type="dcterms:W3CDTF">2026-10-20T18:03:55.4910000Z</dcterms:modified>
</coreProperties>
</file>