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edb12621934150" /><Relationship Type="http://schemas.openxmlformats.org/officeDocument/2006/relationships/extended-properties" Target="/docProps/app.xml" Id="Ra617097108754bf0" /><Relationship Type="http://schemas.openxmlformats.org/officeDocument/2006/relationships/officeDocument" Target="/ppt/presentation.xml" Id="Ra36beef248f947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a7f8255cf541df"/>
  </p:sldMasterIdLst>
  <p:notesMasterIdLst>
    <p:notesMasterId xmlns:r="http://schemas.openxmlformats.org/officeDocument/2006/relationships" r:id="R664a5d2ab2af49da"/>
  </p:notesMasterIdLst>
  <p:sldIdLst>
    <p:sldId xmlns:r="http://schemas.openxmlformats.org/officeDocument/2006/relationships" id="256" r:id="R53fa0464bdac4bec"/>
    <p:sldId xmlns:r="http://schemas.openxmlformats.org/officeDocument/2006/relationships" id="257" r:id="R2fc53c578ee84e73"/>
    <p:sldId xmlns:r="http://schemas.openxmlformats.org/officeDocument/2006/relationships" id="258" r:id="R2261d6a1d76643ee"/>
    <p:sldId xmlns:r="http://schemas.openxmlformats.org/officeDocument/2006/relationships" id="259" r:id="R53425cc4b9724312"/>
    <p:sldId xmlns:r="http://schemas.openxmlformats.org/officeDocument/2006/relationships" id="260" r:id="Re52b3bcd0c0244f1"/>
    <p:sldId xmlns:r="http://schemas.openxmlformats.org/officeDocument/2006/relationships" id="261" r:id="Rd9ae58e90592434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75815d1ae546bf" /><Relationship Type="http://schemas.openxmlformats.org/officeDocument/2006/relationships/slideMaster" Target="/ppt/slideMasters/slideMaster1.xml" Id="R8aa7f8255cf541df" /><Relationship Type="http://schemas.openxmlformats.org/officeDocument/2006/relationships/notesMaster" Target="/ppt/notesMasters/notesMaster1.xml" Id="R664a5d2ab2af49da" /><Relationship Type="http://schemas.openxmlformats.org/officeDocument/2006/relationships/presProps" Target="/ppt/presProps.xml" Id="Rb53eb250d7d844db" /><Relationship Type="http://schemas.openxmlformats.org/officeDocument/2006/relationships/tableStyles" Target="/ppt/tableStyles.xml" Id="R77a1bbde565f412e" /><Relationship Type="http://schemas.openxmlformats.org/officeDocument/2006/relationships/slide" Target="/ppt/slides/slide1.xml" Id="R53fa0464bdac4bec" /><Relationship Type="http://schemas.openxmlformats.org/officeDocument/2006/relationships/slide" Target="/ppt/slides/slide2.xml" Id="R2fc53c578ee84e73" /><Relationship Type="http://schemas.openxmlformats.org/officeDocument/2006/relationships/slide" Target="/ppt/slides/slide3.xml" Id="R2261d6a1d76643ee" /><Relationship Type="http://schemas.openxmlformats.org/officeDocument/2006/relationships/slide" Target="/ppt/slides/slide4.xml" Id="R53425cc4b9724312" /><Relationship Type="http://schemas.openxmlformats.org/officeDocument/2006/relationships/slide" Target="/ppt/slides/slide5.xml" Id="Re52b3bcd0c0244f1" /><Relationship Type="http://schemas.openxmlformats.org/officeDocument/2006/relationships/slide" Target="/ppt/slides/slide6.xml" Id="Rd9ae58e9059243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ac3d212a3f49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89b6fec7af48b0" /><Relationship Type="http://schemas.openxmlformats.org/officeDocument/2006/relationships/notesMaster" Target="/ppt/notesMasters/notesMaster1.xml" Id="R1230f6e51bef46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7b5b5e41b04533" /><Relationship Type="http://schemas.openxmlformats.org/officeDocument/2006/relationships/notesMaster" Target="/ppt/notesMasters/notesMaster1.xml" Id="Ra0b63e50d87344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9aa07974b44198" /><Relationship Type="http://schemas.openxmlformats.org/officeDocument/2006/relationships/notesMaster" Target="/ppt/notesMasters/notesMaster1.xml" Id="Rd6880a920be743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9b37961f8b4eee" /><Relationship Type="http://schemas.openxmlformats.org/officeDocument/2006/relationships/notesMaster" Target="/ppt/notesMasters/notesMaster1.xml" Id="Rb2408cc8189f409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1efd690ba34b39" /><Relationship Type="http://schemas.openxmlformats.org/officeDocument/2006/relationships/notesMaster" Target="/ppt/notesMasters/notesMaster1.xml" Id="R765d30014c944b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c701d03b2d4f96" /><Relationship Type="http://schemas.openxmlformats.org/officeDocument/2006/relationships/notesMaster" Target="/ppt/notesMasters/notesMaster1.xml" Id="Rc8860169eb9945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895545839e420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3b101ce58d4ec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8395fb211f4cf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be0d8e0f674a2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f5a00f5a4c4e2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9757e2a71f45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ED3D73E-A948-4901-BF2A-1935DEFFA0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598B076-01F5-490E-A9F7-5B080C64B6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14D522B-24EA-488D-BCFD-7D80D631AB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FB0852-5471-43E5-AA90-02BBB797A4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0D23D05-6F1F-441D-88DB-34C1416F65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91ECC4F-6DB0-445F-83A0-1586E829DC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7532B0F-941E-4D2D-BFD9-B0C7012B33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70C92CC-2D4B-4C1B-A226-2CA58A949F4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EF064C-2163-4FFF-8A00-E314510AF7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486F9F-EFD0-4A54-B4CF-8641803505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15ca7a748445b3" /><Relationship Type="http://schemas.openxmlformats.org/officeDocument/2006/relationships/slideLayout" Target="/ppt/slideLayouts/slideLayout1.xml" Id="R5090aac2e7fc4f5d" /><Relationship Type="http://schemas.openxmlformats.org/officeDocument/2006/relationships/slideLayout" Target="/ppt/slideLayouts/slideLayout2.xml" Id="Re7eb34b644e3457a" /><Relationship Type="http://schemas.openxmlformats.org/officeDocument/2006/relationships/slideLayout" Target="/ppt/slideLayouts/slideLayout3.xml" Id="R7f715f623ba44a6a" /><Relationship Type="http://schemas.openxmlformats.org/officeDocument/2006/relationships/slideLayout" Target="/ppt/slideLayouts/slideLayout4.xml" Id="R35212f2014104ad2" /><Relationship Type="http://schemas.openxmlformats.org/officeDocument/2006/relationships/slideLayout" Target="/ppt/slideLayouts/slideLayout5.xml" Id="R3ec2da214db249c2" /><Relationship Type="http://schemas.openxmlformats.org/officeDocument/2006/relationships/slideLayout" Target="/ppt/slideLayouts/slideLayout6.xml" Id="R9839f175593841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90aac2e7fc4f5d"/>
    <p:sldLayoutId xmlns:r="http://schemas.openxmlformats.org/officeDocument/2006/relationships" id="2147483650" r:id="Re7eb34b644e3457a"/>
    <p:sldLayoutId xmlns:r="http://schemas.openxmlformats.org/officeDocument/2006/relationships" id="2147483651" r:id="R7f715f623ba44a6a"/>
    <p:sldLayoutId xmlns:r="http://schemas.openxmlformats.org/officeDocument/2006/relationships" id="2147483652" r:id="R35212f2014104ad2"/>
    <p:sldLayoutId xmlns:r="http://schemas.openxmlformats.org/officeDocument/2006/relationships" id="2147483653" r:id="R3ec2da214db249c2"/>
    <p:sldLayoutId xmlns:r="http://schemas.openxmlformats.org/officeDocument/2006/relationships" id="2147483654" r:id="R9839f175593841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57bb5440184dac" /><Relationship Type="http://schemas.openxmlformats.org/officeDocument/2006/relationships/image" Target="/ppt/media/image.png" Id="R75df75819fa94d71" /><Relationship Type="http://schemas.openxmlformats.org/officeDocument/2006/relationships/notesSlide" Target="/ppt/notesSlides/notesSlide1.xml" Id="R8cee28060f0647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b3ae24e60e494e" /><Relationship Type="http://schemas.openxmlformats.org/officeDocument/2006/relationships/image" Target="/ppt/media/image2.png" Id="R3fc95ff138c644b8" /><Relationship Type="http://schemas.openxmlformats.org/officeDocument/2006/relationships/notesSlide" Target="/ppt/notesSlides/notesSlide2.xml" Id="R11e32ee06dcc42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be688371ec4b7e" /><Relationship Type="http://schemas.openxmlformats.org/officeDocument/2006/relationships/notesSlide" Target="/ppt/notesSlides/notesSlide3.xml" Id="R9ce9d0a62e9c4e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5c890efa114b4c" /><Relationship Type="http://schemas.openxmlformats.org/officeDocument/2006/relationships/notesSlide" Target="/ppt/notesSlides/notesSlide4.xml" Id="R4ab62ac6586a4c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d230a6e39c4579" /><Relationship Type="http://schemas.openxmlformats.org/officeDocument/2006/relationships/notesSlide" Target="/ppt/notesSlides/notesSlide5.xml" Id="R4b47985ebab440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4db1bc5e2943fa" /><Relationship Type="http://schemas.openxmlformats.org/officeDocument/2006/relationships/image" Target="/ppt/media/image3.png" Id="R8aad95a291e049f4" /><Relationship Type="http://schemas.openxmlformats.org/officeDocument/2006/relationships/notesSlide" Target="/ppt/notesSlides/notesSlide6.xml" Id="R5c03568797ab46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51FE5-2F26-4F5C-9584-DC5C48B164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f75819fa94d7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D64737D-686B-4FA8-94F6-E503F92E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4E4788F-63BA-4B8B-8138-80739C5B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ROBOT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122A235-D21F-4C08-9A9B-83539ACA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02  /  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425FBB3-5F3E-48DC-A462-2C6C03CE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CONCEPT DEVELOPMENT  /  AI-GENERATED VISUAL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A2CCC031-BD0C-4592-9499-7CFE9E51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00300"/>
            <a:ext cx="7429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AURORA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9590718B-7246-40DE-A2F3-A6B465B0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72150"/>
            <a:ext cx="6572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 humanoid concept for</a:t>
            </a:r>
          </a:p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everyday home assistance.</a:t>
            </a:r>
          </a:p>
        </p:txBody>
      </p:sp>
    </p:spTree>
    <p:extLst>
      <p:ext uri="{BB962C8B-B14F-4D97-AF65-F5344CB8AC3E}">
        <p14:creationId xmlns:p14="http://schemas.microsoft.com/office/powerpoint/2010/main" val="14624869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7EB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BA1265-C12D-48D5-874A-9710DDF0D4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95ff138c644b8"/>
          <a:stretch xmlns:a="http://schemas.openxmlformats.org/drawingml/2006/main"/>
        </p:blipFill>
        <p:spPr>
          <a:xfrm xmlns:a="http://schemas.openxmlformats.org/drawingml/2006/main">
            <a:off x="6191250" y="2144863"/>
            <a:ext cx="8286750" cy="4663775"/>
          </a:xfrm>
          <a:prstGeom xmlns:a="http://schemas.openxmlformats.org/drawingml/2006/main" prst="rect">
            <a:avLst/>
          </a:prstGeom>
        </p:spPr>
      </p:pic>
      <p:sp>
        <p:nvSpPr>
          <p:cNvPr id="2" name="text-7">
            <a:extLst xmlns:a="http://schemas.openxmlformats.org/drawingml/2006/main">
              <a:ext uri="{FF2B5EF4-FFF2-40B4-BE49-F238E27FC236}">
                <a16:creationId xmlns:a16="http://schemas.microsoft.com/office/drawing/2014/main" id="{7A0FC6FB-84E0-4202-8454-0A73BD03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8">
            <a:extLst xmlns:a="http://schemas.openxmlformats.org/drawingml/2006/main">
              <a:ext uri="{FF2B5EF4-FFF2-40B4-BE49-F238E27FC236}">
                <a16:creationId xmlns:a16="http://schemas.microsoft.com/office/drawing/2014/main" id="{ED19C96C-02DD-4C30-AB89-BCE0EC2B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ROBOT</a:t>
            </a:r>
          </a:p>
        </p:txBody>
      </p:sp>
      <p:sp>
        <p:nvSpPr>
          <p:cNvPr id="4" name="text-9">
            <a:extLst xmlns:a="http://schemas.openxmlformats.org/drawingml/2006/main">
              <a:ext uri="{FF2B5EF4-FFF2-40B4-BE49-F238E27FC236}">
                <a16:creationId xmlns:a16="http://schemas.microsoft.com/office/drawing/2014/main" id="{11BA894E-C0B2-4B7B-B5E4-255CFCF9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02  /  02</a:t>
            </a:r>
          </a:p>
        </p:txBody>
      </p:sp>
      <p:sp>
        <p:nvSpPr>
          <p:cNvPr id="5" name="text-10">
            <a:extLst xmlns:a="http://schemas.openxmlformats.org/drawingml/2006/main">
              <a:ext uri="{FF2B5EF4-FFF2-40B4-BE49-F238E27FC236}">
                <a16:creationId xmlns:a16="http://schemas.microsoft.com/office/drawing/2014/main" id="{B3762FE7-DF4B-46CA-9542-18E03D81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TARGET DIMENSION  /  CONCEPT RENDERING</a:t>
            </a:r>
          </a:p>
        </p:txBody>
      </p:sp>
      <p:sp>
        <p:nvSpPr>
          <p:cNvPr id="6" name="text-11">
            <a:extLst xmlns:a="http://schemas.openxmlformats.org/drawingml/2006/main">
              <a:ext uri="{FF2B5EF4-FFF2-40B4-BE49-F238E27FC236}">
                <a16:creationId xmlns:a16="http://schemas.microsoft.com/office/drawing/2014/main" id="{2DB2161D-1E0F-40E2-ACE8-A843E754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19200"/>
            <a:ext cx="5238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6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Designed at</a:t>
            </a:r>
          </a:p>
          <a:p xmlns:a="http://schemas.openxmlformats.org/drawingml/2006/main">
            <a: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6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human scale</a:t>
            </a:r>
          </a:p>
        </p:txBody>
      </p:sp>
      <p:sp>
        <p:nvSpPr>
          <p:cNvPr id="7" name="text-12">
            <a:extLst xmlns:a="http://schemas.openxmlformats.org/drawingml/2006/main">
              <a:ext uri="{FF2B5EF4-FFF2-40B4-BE49-F238E27FC236}">
                <a16:creationId xmlns:a16="http://schemas.microsoft.com/office/drawing/2014/main" id="{39672246-1D29-49DD-9089-BE19292E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75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75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160–170</a:t>
            </a:r>
          </a:p>
        </p:txBody>
      </p:sp>
      <p:sp>
        <p:nvSpPr>
          <p:cNvPr id="8" name="text-13">
            <a:extLst xmlns:a="http://schemas.openxmlformats.org/drawingml/2006/main">
              <a:ext uri="{FF2B5EF4-FFF2-40B4-BE49-F238E27FC236}">
                <a16:creationId xmlns:a16="http://schemas.microsoft.com/office/drawing/2014/main" id="{07221189-1DCF-4E7D-B16C-64992CEA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5775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cm target height</a:t>
            </a:r>
          </a:p>
        </p:txBody>
      </p:sp>
      <p:sp>
        <p:nvSpPr>
          <p:cNvPr id="9" name="text-14">
            <a:extLst xmlns:a="http://schemas.openxmlformats.org/drawingml/2006/main">
              <a:ext uri="{FF2B5EF4-FFF2-40B4-BE49-F238E27FC236}">
                <a16:creationId xmlns:a16="http://schemas.microsoft.com/office/drawing/2014/main" id="{B98D5262-52DD-4906-B369-B8067E97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962650"/>
            <a:ext cx="5715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White protective shell</a:t>
            </a:r>
          </a:p>
          <a:p xmlns:a="http://schemas.openxmlformats.org/drawingml/2006/main">
            <a: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Black mechanical joints</a:t>
            </a:r>
          </a:p>
          <a:p xmlns:a="http://schemas.openxmlformats.org/drawingml/2006/main">
            <a: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Dark visor with blue illumination</a:t>
            </a:r>
          </a:p>
        </p:txBody>
      </p:sp>
    </p:spTree>
    <p:extLst>
      <p:ext uri="{BB962C8B-B14F-4D97-AF65-F5344CB8AC3E}">
        <p14:creationId xmlns:p14="http://schemas.microsoft.com/office/powerpoint/2010/main" val="15510521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9B3C9C9A-6F65-49BC-A33B-F5D7509D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16">
            <a:extLst xmlns:a="http://schemas.openxmlformats.org/drawingml/2006/main">
              <a:ext uri="{FF2B5EF4-FFF2-40B4-BE49-F238E27FC236}">
                <a16:creationId xmlns:a16="http://schemas.microsoft.com/office/drawing/2014/main" id="{147D9481-50D4-498F-AD44-B17439A1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ROBOT</a:t>
            </a:r>
          </a:p>
        </p:txBody>
      </p:sp>
      <p:sp>
        <p:nvSpPr>
          <p:cNvPr id="3" name="text-17">
            <a:extLst xmlns:a="http://schemas.openxmlformats.org/drawingml/2006/main">
              <a:ext uri="{FF2B5EF4-FFF2-40B4-BE49-F238E27FC236}">
                <a16:creationId xmlns:a16="http://schemas.microsoft.com/office/drawing/2014/main" id="{B972D64D-6669-45A1-9592-EEE1D0C9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02  /  03</a:t>
            </a:r>
          </a:p>
        </p:txBody>
      </p:sp>
      <p:sp>
        <p:nvSpPr>
          <p:cNvPr id="4" name="text-18">
            <a:extLst xmlns:a="http://schemas.openxmlformats.org/drawingml/2006/main">
              <a:ext uri="{FF2B5EF4-FFF2-40B4-BE49-F238E27FC236}">
                <a16:creationId xmlns:a16="http://schemas.microsoft.com/office/drawing/2014/main" id="{FDC1009D-C21C-4C3E-9361-7D48330F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focused starting scope</a:t>
            </a:r>
          </a:p>
        </p:txBody>
      </p:sp>
      <p:sp>
        <p:nvSpPr>
          <p:cNvPr id="5" name="text-19">
            <a:extLst xmlns:a="http://schemas.openxmlformats.org/drawingml/2006/main">
              <a:ext uri="{FF2B5EF4-FFF2-40B4-BE49-F238E27FC236}">
                <a16:creationId xmlns:a16="http://schemas.microsoft.com/office/drawing/2014/main" id="{2165C336-08AA-4B70-958F-7DE73CE1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28900"/>
            <a:ext cx="1285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Proposed household tasks, subject to engineering validation.</a:t>
            </a:r>
          </a:p>
        </p:txBody>
      </p:sp>
      <p:sp>
        <p:nvSpPr>
          <p:cNvPr id="6" name="text-20">
            <a:extLst xmlns:a="http://schemas.openxmlformats.org/drawingml/2006/main">
              <a:ext uri="{FF2B5EF4-FFF2-40B4-BE49-F238E27FC236}">
                <a16:creationId xmlns:a16="http://schemas.microsoft.com/office/drawing/2014/main" id="{49E1DDD0-5282-4929-97BD-8A5C4418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86125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4CCCC-DB87-4606-A7A4-5B6E3D73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76725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8" name="text-21">
            <a:extLst xmlns:a="http://schemas.openxmlformats.org/drawingml/2006/main">
              <a:ext uri="{FF2B5EF4-FFF2-40B4-BE49-F238E27FC236}">
                <a16:creationId xmlns:a16="http://schemas.microsoft.com/office/drawing/2014/main" id="{659429D5-0175-4070-A904-7A3FFCF4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43425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Cleaning support</a:t>
            </a:r>
          </a:p>
        </p:txBody>
      </p:sp>
      <p:sp>
        <p:nvSpPr>
          <p:cNvPr id="9" name="text-22">
            <a:extLst xmlns:a="http://schemas.openxmlformats.org/drawingml/2006/main">
              <a:ext uri="{FF2B5EF4-FFF2-40B4-BE49-F238E27FC236}">
                <a16:creationId xmlns:a16="http://schemas.microsoft.com/office/drawing/2014/main" id="{D2C0AA6E-7640-4F9A-8A98-F0E33B1C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48325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Explore simple surface cleaning in a defined area.</a:t>
            </a:r>
          </a:p>
        </p:txBody>
      </p:sp>
      <p:sp>
        <p:nvSpPr>
          <p:cNvPr id="10" name="text-23">
            <a:extLst xmlns:a="http://schemas.openxmlformats.org/drawingml/2006/main">
              <a:ext uri="{FF2B5EF4-FFF2-40B4-BE49-F238E27FC236}">
                <a16:creationId xmlns:a16="http://schemas.microsoft.com/office/drawing/2014/main" id="{B95F6CCB-06D7-48F8-9501-7AFE4C44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286125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F63D4-C5E5-490C-990F-900FA1E6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276725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2" name="text-24">
            <a:extLst xmlns:a="http://schemas.openxmlformats.org/drawingml/2006/main">
              <a:ext uri="{FF2B5EF4-FFF2-40B4-BE49-F238E27FC236}">
                <a16:creationId xmlns:a16="http://schemas.microsoft.com/office/drawing/2014/main" id="{BF7A4966-1838-40EF-BB85-94E6768E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543425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Object collection</a:t>
            </a:r>
          </a:p>
        </p:txBody>
      </p:sp>
      <p:sp>
        <p:nvSpPr>
          <p:cNvPr id="13" name="text-25">
            <a:extLst xmlns:a="http://schemas.openxmlformats.org/drawingml/2006/main">
              <a:ext uri="{FF2B5EF4-FFF2-40B4-BE49-F238E27FC236}">
                <a16:creationId xmlns:a16="http://schemas.microsoft.com/office/drawing/2014/main" id="{B57E2DD0-D592-4547-87D8-0B38CE16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648325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Identify and move familiar objects within tested limits.</a:t>
            </a:r>
          </a:p>
        </p:txBody>
      </p:sp>
      <p:sp>
        <p:nvSpPr>
          <p:cNvPr id="14" name="text-26">
            <a:extLst xmlns:a="http://schemas.openxmlformats.org/drawingml/2006/main">
              <a:ext uri="{FF2B5EF4-FFF2-40B4-BE49-F238E27FC236}">
                <a16:creationId xmlns:a16="http://schemas.microsoft.com/office/drawing/2014/main" id="{B908EACE-0859-48C5-9858-A7EB6926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286125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5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5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36372F-FA6F-4DDE-8F52-C14952A3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276725"/>
            <a:ext cx="4000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6" name="text-27">
            <a:extLst xmlns:a="http://schemas.openxmlformats.org/drawingml/2006/main">
              <a:ext uri="{FF2B5EF4-FFF2-40B4-BE49-F238E27FC236}">
                <a16:creationId xmlns:a16="http://schemas.microsoft.com/office/drawing/2014/main" id="{5F5FC21C-D4EA-4B8C-BBE1-FA0752B0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543425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Basic assistance</a:t>
            </a:r>
          </a:p>
        </p:txBody>
      </p:sp>
      <p:sp>
        <p:nvSpPr>
          <p:cNvPr id="17" name="text-28">
            <a:extLst xmlns:a="http://schemas.openxmlformats.org/drawingml/2006/main">
              <a:ext uri="{FF2B5EF4-FFF2-40B4-BE49-F238E27FC236}">
                <a16:creationId xmlns:a16="http://schemas.microsoft.com/office/drawing/2014/main" id="{CC8C5A8F-8EE6-42C7-BC23-80B554D2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648325"/>
            <a:ext cx="400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Respond to a clear request and report the outcome.</a:t>
            </a:r>
          </a:p>
        </p:txBody>
      </p:sp>
    </p:spTree>
    <p:extLst>
      <p:ext uri="{BB962C8B-B14F-4D97-AF65-F5344CB8AC3E}">
        <p14:creationId xmlns:p14="http://schemas.microsoft.com/office/powerpoint/2010/main" val="19276584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ext-29">
            <a:extLst xmlns:a="http://schemas.openxmlformats.org/drawingml/2006/main">
              <a:ext uri="{FF2B5EF4-FFF2-40B4-BE49-F238E27FC236}">
                <a16:creationId xmlns:a16="http://schemas.microsoft.com/office/drawing/2014/main" id="{342A7F85-8BBA-4B85-96DB-E0AE2E70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30">
            <a:extLst xmlns:a="http://schemas.openxmlformats.org/drawingml/2006/main">
              <a:ext uri="{FF2B5EF4-FFF2-40B4-BE49-F238E27FC236}">
                <a16:creationId xmlns:a16="http://schemas.microsoft.com/office/drawing/2014/main" id="{CFFA0710-96F2-49F1-8585-5EEA258D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ROBOT</a:t>
            </a:r>
          </a:p>
        </p:txBody>
      </p:sp>
      <p:sp>
        <p:nvSpPr>
          <p:cNvPr id="3" name="text-31">
            <a:extLst xmlns:a="http://schemas.openxmlformats.org/drawingml/2006/main">
              <a:ext uri="{FF2B5EF4-FFF2-40B4-BE49-F238E27FC236}">
                <a16:creationId xmlns:a16="http://schemas.microsoft.com/office/drawing/2014/main" id="{66ED1704-19B5-410B-8EB8-C84E4927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02  /  04</a:t>
            </a:r>
          </a:p>
        </p:txBody>
      </p:sp>
      <p:sp>
        <p:nvSpPr>
          <p:cNvPr id="4" name="text-32">
            <a:extLst xmlns:a="http://schemas.openxmlformats.org/drawingml/2006/main">
              <a:ext uri="{FF2B5EF4-FFF2-40B4-BE49-F238E27FC236}">
                <a16:creationId xmlns:a16="http://schemas.microsoft.com/office/drawing/2014/main" id="{9C1797AF-9948-4A9C-8529-67882540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PROPOSED SYSTEM ARCHITECTURE</a:t>
            </a:r>
          </a:p>
        </p:txBody>
      </p:sp>
      <p:sp>
        <p:nvSpPr>
          <p:cNvPr id="5" name="text-33">
            <a:extLst xmlns:a="http://schemas.openxmlformats.org/drawingml/2006/main">
              <a:ext uri="{FF2B5EF4-FFF2-40B4-BE49-F238E27FC236}">
                <a16:creationId xmlns:a16="http://schemas.microsoft.com/office/drawing/2014/main" id="{16C3BF4E-2474-4FB4-A1FA-AEE83E88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request becomes a checked action</a:t>
            </a:r>
          </a:p>
        </p:txBody>
      </p:sp>
      <p:sp>
        <p:nvSpPr>
          <p:cNvPr id="6" name="text-34">
            <a:extLst xmlns:a="http://schemas.openxmlformats.org/drawingml/2006/main">
              <a:ext uri="{FF2B5EF4-FFF2-40B4-BE49-F238E27FC236}">
                <a16:creationId xmlns:a16="http://schemas.microsoft.com/office/drawing/2014/main" id="{12AF26C2-537A-4E6C-AC1E-F2940FF1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337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39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CDA3CF-8783-4613-8135-81292019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2857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8" name="text-35">
            <a:extLst xmlns:a="http://schemas.openxmlformats.org/drawingml/2006/main">
              <a:ext uri="{FF2B5EF4-FFF2-40B4-BE49-F238E27FC236}">
                <a16:creationId xmlns:a16="http://schemas.microsoft.com/office/drawing/2014/main" id="{A1A4BFB0-8BD1-4710-9132-7DBEC6F6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Voice</a:t>
            </a:r>
          </a:p>
        </p:txBody>
      </p:sp>
      <p:sp>
        <p:nvSpPr>
          <p:cNvPr id="9" name="text-36">
            <a:extLst xmlns:a="http://schemas.openxmlformats.org/drawingml/2006/main">
              <a:ext uri="{FF2B5EF4-FFF2-40B4-BE49-F238E27FC236}">
                <a16:creationId xmlns:a16="http://schemas.microsoft.com/office/drawing/2014/main" id="{C61F1390-55F3-4125-9214-F92AC78F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Understand the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user’s request.</a:t>
            </a:r>
          </a:p>
        </p:txBody>
      </p:sp>
      <p:sp>
        <p:nvSpPr>
          <p:cNvPr id="10" name="text-37">
            <a:extLst xmlns:a="http://schemas.openxmlformats.org/drawingml/2006/main">
              <a:ext uri="{FF2B5EF4-FFF2-40B4-BE49-F238E27FC236}">
                <a16:creationId xmlns:a16="http://schemas.microsoft.com/office/drawing/2014/main" id="{345AE9B7-0C77-4D08-9C01-A10C4C68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3337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39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33974C-0328-4366-B5ED-BB0BFF85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286250"/>
            <a:ext cx="2857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2" name="text-38">
            <a:extLst xmlns:a="http://schemas.openxmlformats.org/drawingml/2006/main">
              <a:ext uri="{FF2B5EF4-FFF2-40B4-BE49-F238E27FC236}">
                <a16:creationId xmlns:a16="http://schemas.microsoft.com/office/drawing/2014/main" id="{46789CAD-AC17-4719-A80A-2E5A50B1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572000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Perception</a:t>
            </a:r>
          </a:p>
        </p:txBody>
      </p:sp>
      <p:sp>
        <p:nvSpPr>
          <p:cNvPr id="13" name="text-39">
            <a:extLst xmlns:a="http://schemas.openxmlformats.org/drawingml/2006/main">
              <a:ext uri="{FF2B5EF4-FFF2-40B4-BE49-F238E27FC236}">
                <a16:creationId xmlns:a16="http://schemas.microsoft.com/office/drawing/2014/main" id="{BB45E5B2-D213-4581-9E6E-CF12EAFE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42925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Locate relevant objects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and free space.</a:t>
            </a:r>
          </a:p>
        </p:txBody>
      </p:sp>
      <p:sp>
        <p:nvSpPr>
          <p:cNvPr id="14" name="text-40">
            <a:extLst xmlns:a="http://schemas.openxmlformats.org/drawingml/2006/main">
              <a:ext uri="{FF2B5EF4-FFF2-40B4-BE49-F238E27FC236}">
                <a16:creationId xmlns:a16="http://schemas.microsoft.com/office/drawing/2014/main" id="{1920736F-BEC9-4A53-9730-0FA53F35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3337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39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C462FE-8D17-4E0C-8D6A-D45A41A7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286250"/>
            <a:ext cx="2857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6" name="text-41">
            <a:extLst xmlns:a="http://schemas.openxmlformats.org/drawingml/2006/main">
              <a:ext uri="{FF2B5EF4-FFF2-40B4-BE49-F238E27FC236}">
                <a16:creationId xmlns:a16="http://schemas.microsoft.com/office/drawing/2014/main" id="{E8542C67-1A2B-4125-87FF-93E9ABAA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572000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Planning</a:t>
            </a:r>
          </a:p>
        </p:txBody>
      </p:sp>
      <p:sp>
        <p:nvSpPr>
          <p:cNvPr id="17" name="text-42">
            <a:extLst xmlns:a="http://schemas.openxmlformats.org/drawingml/2006/main">
              <a:ext uri="{FF2B5EF4-FFF2-40B4-BE49-F238E27FC236}">
                <a16:creationId xmlns:a16="http://schemas.microsoft.com/office/drawing/2014/main" id="{44562072-DBD9-4E72-8E67-4C9AC56B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42925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Choose a task within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allowed scope.</a:t>
            </a:r>
          </a:p>
        </p:txBody>
      </p:sp>
      <p:sp>
        <p:nvSpPr>
          <p:cNvPr id="18" name="text-43">
            <a:extLst xmlns:a="http://schemas.openxmlformats.org/drawingml/2006/main">
              <a:ext uri="{FF2B5EF4-FFF2-40B4-BE49-F238E27FC236}">
                <a16:creationId xmlns:a16="http://schemas.microsoft.com/office/drawing/2014/main" id="{2A252902-9675-4DD7-A9ED-E85F8236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33337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39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DE9A9F-8DEA-47A3-8BF0-41A744C0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4286250"/>
            <a:ext cx="2857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20" name="text-44">
            <a:extLst xmlns:a="http://schemas.openxmlformats.org/drawingml/2006/main">
              <a:ext uri="{FF2B5EF4-FFF2-40B4-BE49-F238E27FC236}">
                <a16:creationId xmlns:a16="http://schemas.microsoft.com/office/drawing/2014/main" id="{85C4E0AF-936C-44F4-A554-D940C554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4572000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Control</a:t>
            </a:r>
          </a:p>
        </p:txBody>
      </p:sp>
      <p:sp>
        <p:nvSpPr>
          <p:cNvPr id="21" name="text-45">
            <a:extLst xmlns:a="http://schemas.openxmlformats.org/drawingml/2006/main">
              <a:ext uri="{FF2B5EF4-FFF2-40B4-BE49-F238E27FC236}">
                <a16:creationId xmlns:a16="http://schemas.microsoft.com/office/drawing/2014/main" id="{D18873F1-E244-4A89-A946-0123E4D4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542925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Navigate and manipulate</a:t>
            </a:r>
          </a:p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within validated limits.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37E12D-7EA5-499F-9E5E-F38AC166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23" name="text-46">
            <a:extLst xmlns:a="http://schemas.openxmlformats.org/drawingml/2006/main">
              <a:ext uri="{FF2B5EF4-FFF2-40B4-BE49-F238E27FC236}">
                <a16:creationId xmlns:a16="http://schemas.microsoft.com/office/drawing/2014/main" id="{D0ECE8C2-A9C6-4355-BC28-1A53BF5A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Human permission and an independent safety path must constrain every stage.</a:t>
            </a:r>
          </a:p>
        </p:txBody>
      </p:sp>
    </p:spTree>
    <p:extLst>
      <p:ext uri="{BB962C8B-B14F-4D97-AF65-F5344CB8AC3E}">
        <p14:creationId xmlns:p14="http://schemas.microsoft.com/office/powerpoint/2010/main" val="2196401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47">
            <a:extLst xmlns:a="http://schemas.openxmlformats.org/drawingml/2006/main">
              <a:ext uri="{FF2B5EF4-FFF2-40B4-BE49-F238E27FC236}">
                <a16:creationId xmlns:a16="http://schemas.microsoft.com/office/drawing/2014/main" id="{7964E165-E812-4FA1-AC38-09DD03AF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48">
            <a:extLst xmlns:a="http://schemas.openxmlformats.org/drawingml/2006/main">
              <a:ext uri="{FF2B5EF4-FFF2-40B4-BE49-F238E27FC236}">
                <a16:creationId xmlns:a16="http://schemas.microsoft.com/office/drawing/2014/main" id="{530D6C56-553F-4F6C-AB39-25239180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 ROBOT</a:t>
            </a:r>
          </a:p>
        </p:txBody>
      </p:sp>
      <p:sp>
        <p:nvSpPr>
          <p:cNvPr id="3" name="text-49">
            <a:extLst xmlns:a="http://schemas.openxmlformats.org/drawingml/2006/main">
              <a:ext uri="{FF2B5EF4-FFF2-40B4-BE49-F238E27FC236}">
                <a16:creationId xmlns:a16="http://schemas.microsoft.com/office/drawing/2014/main" id="{FE6E1E98-1569-4A41-82A8-CF4ADA3B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02  /  05</a:t>
            </a:r>
          </a:p>
        </p:txBody>
      </p:sp>
      <p:sp>
        <p:nvSpPr>
          <p:cNvPr id="4" name="text-50">
            <a:extLst xmlns:a="http://schemas.openxmlformats.org/drawingml/2006/main">
              <a:ext uri="{FF2B5EF4-FFF2-40B4-BE49-F238E27FC236}">
                <a16:creationId xmlns:a16="http://schemas.microsoft.com/office/drawing/2014/main" id="{15FD95B4-AD95-467D-B9D1-DD617A2C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What must work together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8856A-CA27-4184-93B4-8429E5462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6" name="text-51">
            <a:extLst xmlns:a="http://schemas.openxmlformats.org/drawingml/2006/main">
              <a:ext uri="{FF2B5EF4-FFF2-40B4-BE49-F238E27FC236}">
                <a16:creationId xmlns:a16="http://schemas.microsoft.com/office/drawing/2014/main" id="{21079795-726B-4F68-A3A9-254D3DBC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813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text-52">
            <a:extLst xmlns:a="http://schemas.openxmlformats.org/drawingml/2006/main">
              <a:ext uri="{FF2B5EF4-FFF2-40B4-BE49-F238E27FC236}">
                <a16:creationId xmlns:a16="http://schemas.microsoft.com/office/drawing/2014/main" id="{7DD7E201-87D9-403E-8932-ABADE9F5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6230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Perception and navigation</a:t>
            </a:r>
          </a:p>
        </p:txBody>
      </p:sp>
      <p:sp>
        <p:nvSpPr>
          <p:cNvPr id="8" name="text-53">
            <a:extLst xmlns:a="http://schemas.openxmlformats.org/drawingml/2006/main">
              <a:ext uri="{FF2B5EF4-FFF2-40B4-BE49-F238E27FC236}">
                <a16:creationId xmlns:a16="http://schemas.microsoft.com/office/drawing/2014/main" id="{F56F7A84-4E95-4162-8638-0FD32A70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318135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Understand changing rooms, obstacles and uncertain sensor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94B4C6-D24C-4C32-A12C-19B6E562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434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0" name="text-54">
            <a:extLst xmlns:a="http://schemas.openxmlformats.org/drawingml/2006/main">
              <a:ext uri="{FF2B5EF4-FFF2-40B4-BE49-F238E27FC236}">
                <a16:creationId xmlns:a16="http://schemas.microsoft.com/office/drawing/2014/main" id="{A575E2A7-B33F-4163-AC97-1B74BE2D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text-55">
            <a:extLst xmlns:a="http://schemas.openxmlformats.org/drawingml/2006/main">
              <a:ext uri="{FF2B5EF4-FFF2-40B4-BE49-F238E27FC236}">
                <a16:creationId xmlns:a16="http://schemas.microsoft.com/office/drawing/2014/main" id="{0C1A9F6D-EC23-49B7-9EE8-4DB6E1CD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55295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Balance and manipulation</a:t>
            </a:r>
          </a:p>
        </p:txBody>
      </p:sp>
      <p:sp>
        <p:nvSpPr>
          <p:cNvPr id="12" name="text-56">
            <a:extLst xmlns:a="http://schemas.openxmlformats.org/drawingml/2006/main">
              <a:ext uri="{FF2B5EF4-FFF2-40B4-BE49-F238E27FC236}">
                <a16:creationId xmlns:a16="http://schemas.microsoft.com/office/drawing/2014/main" id="{8B004045-800C-414F-854D-EEA8A13E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457200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Coordinate stable motion with controlled, repeatable object handling.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ADEA0-C3C7-4D55-A0CA-4BDC6D86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3405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4" name="text-57">
            <a:extLst xmlns:a="http://schemas.openxmlformats.org/drawingml/2006/main">
              <a:ext uri="{FF2B5EF4-FFF2-40B4-BE49-F238E27FC236}">
                <a16:creationId xmlns:a16="http://schemas.microsoft.com/office/drawing/2014/main" id="{B6BC84A7-C8B5-4564-AF34-DBFC28B3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626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text-58">
            <a:extLst xmlns:a="http://schemas.openxmlformats.org/drawingml/2006/main">
              <a:ext uri="{FF2B5EF4-FFF2-40B4-BE49-F238E27FC236}">
                <a16:creationId xmlns:a16="http://schemas.microsoft.com/office/drawing/2014/main" id="{BC0FE1DF-F5F4-452C-A5B0-61915E77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4360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Power and maintainability</a:t>
            </a:r>
          </a:p>
        </p:txBody>
      </p:sp>
      <p:sp>
        <p:nvSpPr>
          <p:cNvPr id="16" name="text-59">
            <a:extLst xmlns:a="http://schemas.openxmlformats.org/drawingml/2006/main">
              <a:ext uri="{FF2B5EF4-FFF2-40B4-BE49-F238E27FC236}">
                <a16:creationId xmlns:a16="http://schemas.microsoft.com/office/drawing/2014/main" id="{3420D4C3-ECD0-40DD-86F9-6F148EE0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596265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Resolve energy demand, thermal limits and service access.</a:t>
            </a:r>
          </a:p>
        </p:txBody>
      </p:sp>
    </p:spTree>
    <p:extLst>
      <p:ext uri="{BB962C8B-B14F-4D97-AF65-F5344CB8AC3E}">
        <p14:creationId xmlns:p14="http://schemas.microsoft.com/office/powerpoint/2010/main" val="548323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8B5A1-7069-47FA-B479-9EA1F56F01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d95a291e049f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60">
            <a:extLst xmlns:a="http://schemas.openxmlformats.org/drawingml/2006/main">
              <a:ext uri="{FF2B5EF4-FFF2-40B4-BE49-F238E27FC236}">
                <a16:creationId xmlns:a16="http://schemas.microsoft.com/office/drawing/2014/main" id="{6E27B703-4FF8-4278-88C1-F1CDA307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61">
            <a:extLst xmlns:a="http://schemas.openxmlformats.org/drawingml/2006/main">
              <a:ext uri="{FF2B5EF4-FFF2-40B4-BE49-F238E27FC236}">
                <a16:creationId xmlns:a16="http://schemas.microsoft.com/office/drawing/2014/main" id="{8E9B0597-1A61-4544-B0E4-FD7363C2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THE ROBOT</a:t>
            </a:r>
          </a:p>
        </p:txBody>
      </p:sp>
      <p:sp>
        <p:nvSpPr>
          <p:cNvPr id="4" name="text-62">
            <a:extLst xmlns:a="http://schemas.openxmlformats.org/drawingml/2006/main">
              <a:ext uri="{FF2B5EF4-FFF2-40B4-BE49-F238E27FC236}">
                <a16:creationId xmlns:a16="http://schemas.microsoft.com/office/drawing/2014/main" id="{5F0FF8E1-1284-4266-827C-339D452D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02  /  06</a:t>
            </a:r>
          </a:p>
        </p:txBody>
      </p:sp>
      <p:sp>
        <p:nvSpPr>
          <p:cNvPr id="5" name="text-63">
            <a:extLst xmlns:a="http://schemas.openxmlformats.org/drawingml/2006/main">
              <a:ext uri="{FF2B5EF4-FFF2-40B4-BE49-F238E27FC236}">
                <a16:creationId xmlns:a16="http://schemas.microsoft.com/office/drawing/2014/main" id="{AD4A3B2F-E93F-41E4-ADE8-59DBCA29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FUTURE ENGINEERING OBJECTIVE  /  CONCEPT RENDERING</a:t>
            </a:r>
          </a:p>
        </p:txBody>
      </p:sp>
      <p:sp>
        <p:nvSpPr>
          <p:cNvPr id="6" name="text-64">
            <a:extLst xmlns:a="http://schemas.openxmlformats.org/drawingml/2006/main">
              <a:ext uri="{FF2B5EF4-FFF2-40B4-BE49-F238E27FC236}">
                <a16:creationId xmlns:a16="http://schemas.microsoft.com/office/drawing/2014/main" id="{5E928C48-B392-41D9-99DA-8BA35F3B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8096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8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More demanding</a:t>
            </a:r>
          </a:p>
          <a:p xmlns:a="http://schemas.openxmlformats.org/drawingml/2006/main">
            <a:pPr algn="l">
              <a:defRPr sz="48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8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assistance comes later</a:t>
            </a:r>
          </a:p>
        </p:txBody>
      </p:sp>
      <p:sp>
        <p:nvSpPr>
          <p:cNvPr id="7" name="text-65">
            <a:extLst xmlns:a="http://schemas.openxmlformats.org/drawingml/2006/main">
              <a:ext uri="{FF2B5EF4-FFF2-40B4-BE49-F238E27FC236}">
                <a16:creationId xmlns:a16="http://schemas.microsoft.com/office/drawing/2014/main" id="{C02F348C-0CEF-41E2-B113-79B7992F5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53000"/>
            <a:ext cx="7239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Helping with heavier objects requires</a:t>
            </a:r>
          </a:p>
          <a:p xmlns:a="http://schemas.openxmlformats.org/drawingml/2006/main">
            <a:pPr algn="l">
              <a:defRPr sz="240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validated balance, grip and force control.</a:t>
            </a:r>
          </a:p>
        </p:txBody>
      </p:sp>
      <p:sp>
        <p:nvSpPr>
          <p:cNvPr id="8" name="text-66">
            <a:extLst xmlns:a="http://schemas.openxmlformats.org/drawingml/2006/main">
              <a:ext uri="{FF2B5EF4-FFF2-40B4-BE49-F238E27FC236}">
                <a16:creationId xmlns:a16="http://schemas.microsoft.com/office/drawing/2014/main" id="{5235BEA8-81C7-426E-AB6D-0A92BD2A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743700"/>
            <a:ext cx="685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No payload, runtime or autonomous</a:t>
            </a:r>
          </a:p>
          <a:p xmlns:a="http://schemas.openxmlformats.org/drawingml/2006/main">
            <a:pPr algn="l">
              <a:defRPr sz="19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performance has been established.</a:t>
            </a:r>
          </a:p>
        </p:txBody>
      </p:sp>
    </p:spTree>
    <p:extLst>
      <p:ext uri="{BB962C8B-B14F-4D97-AF65-F5344CB8AC3E}">
        <p14:creationId xmlns:p14="http://schemas.microsoft.com/office/powerpoint/2010/main" val="1616617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2026-10-20T18:08:45.2060000Z</dcterms:created>
  <dcterms:modified xsi:type="dcterms:W3CDTF">2026-10-20T18:08:45.2060000Z</dcterms:modified>
</coreProperties>
</file>