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8865c2b3084795" /><Relationship Type="http://schemas.openxmlformats.org/officeDocument/2006/relationships/extended-properties" Target="/docProps/app.xml" Id="Rc69b58d9cbde4b7c" /><Relationship Type="http://schemas.openxmlformats.org/officeDocument/2006/relationships/officeDocument" Target="/ppt/presentation.xml" Id="R48ed625499b446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91152cd637f4bd6"/>
  </p:sldMasterIdLst>
  <p:notesMasterIdLst>
    <p:notesMasterId xmlns:r="http://schemas.openxmlformats.org/officeDocument/2006/relationships" r:id="R02e4478aaa2b46bf"/>
  </p:notesMasterIdLst>
  <p:sldIdLst>
    <p:sldId xmlns:r="http://schemas.openxmlformats.org/officeDocument/2006/relationships" id="256" r:id="Rdf63c85e6a1946af"/>
    <p:sldId xmlns:r="http://schemas.openxmlformats.org/officeDocument/2006/relationships" id="257" r:id="R23a713dbabac4e23"/>
    <p:sldId xmlns:r="http://schemas.openxmlformats.org/officeDocument/2006/relationships" id="258" r:id="R351438da4cda495a"/>
    <p:sldId xmlns:r="http://schemas.openxmlformats.org/officeDocument/2006/relationships" id="259" r:id="R833564692b984569"/>
    <p:sldId xmlns:r="http://schemas.openxmlformats.org/officeDocument/2006/relationships" id="260" r:id="R9e372a54e382427d"/>
    <p:sldId xmlns:r="http://schemas.openxmlformats.org/officeDocument/2006/relationships" id="261" r:id="R6562216e4aef40b5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736ee597114e12" /><Relationship Type="http://schemas.openxmlformats.org/officeDocument/2006/relationships/slideMaster" Target="/ppt/slideMasters/slideMaster1.xml" Id="Rb91152cd637f4bd6" /><Relationship Type="http://schemas.openxmlformats.org/officeDocument/2006/relationships/notesMaster" Target="/ppt/notesMasters/notesMaster1.xml" Id="R02e4478aaa2b46bf" /><Relationship Type="http://schemas.openxmlformats.org/officeDocument/2006/relationships/presProps" Target="/ppt/presProps.xml" Id="R9179ece2ad1241ad" /><Relationship Type="http://schemas.openxmlformats.org/officeDocument/2006/relationships/tableStyles" Target="/ppt/tableStyles.xml" Id="Rbd7a336494fb4251" /><Relationship Type="http://schemas.openxmlformats.org/officeDocument/2006/relationships/slide" Target="/ppt/slides/slide1.xml" Id="Rdf63c85e6a1946af" /><Relationship Type="http://schemas.openxmlformats.org/officeDocument/2006/relationships/slide" Target="/ppt/slides/slide2.xml" Id="R23a713dbabac4e23" /><Relationship Type="http://schemas.openxmlformats.org/officeDocument/2006/relationships/slide" Target="/ppt/slides/slide3.xml" Id="R351438da4cda495a" /><Relationship Type="http://schemas.openxmlformats.org/officeDocument/2006/relationships/slide" Target="/ppt/slides/slide4.xml" Id="R833564692b984569" /><Relationship Type="http://schemas.openxmlformats.org/officeDocument/2006/relationships/slide" Target="/ppt/slides/slide5.xml" Id="R9e372a54e382427d" /><Relationship Type="http://schemas.openxmlformats.org/officeDocument/2006/relationships/slide" Target="/ppt/slides/slide6.xml" Id="R6562216e4aef40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211491b8c241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954fc3554874f15" /><Relationship Type="http://schemas.openxmlformats.org/officeDocument/2006/relationships/notesMaster" Target="/ppt/notesMasters/notesMaster1.xml" Id="R4d3c7568158344d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6fce0376f04d66" /><Relationship Type="http://schemas.openxmlformats.org/officeDocument/2006/relationships/notesMaster" Target="/ppt/notesMasters/notesMaster1.xml" Id="R9e1a035f34cb4a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4a2bec320e4d4c" /><Relationship Type="http://schemas.openxmlformats.org/officeDocument/2006/relationships/notesMaster" Target="/ppt/notesMasters/notesMaster1.xml" Id="R433d5eae997747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a06339eb774d4b" /><Relationship Type="http://schemas.openxmlformats.org/officeDocument/2006/relationships/notesMaster" Target="/ppt/notesMasters/notesMaster1.xml" Id="Rcdd33b1bddc241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91b93319c4407d" /><Relationship Type="http://schemas.openxmlformats.org/officeDocument/2006/relationships/notesMaster" Target="/ppt/notesMasters/notesMaster1.xml" Id="R1b0bd21c8426491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c96f1b009e4ce0" /><Relationship Type="http://schemas.openxmlformats.org/officeDocument/2006/relationships/notesMaster" Target="/ppt/notesMasters/notesMaster1.xml" Id="Rb63545ceb36849e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 production brief dated 2026-10-20. </a:t>
            </a:r>
          </a:p>
          <a:p xmlns:a="http://schemas.openxmlformats.org/drawingml/2006/main">
            <a:r>
              <a:t>All robot capabilities, engineering phases and safeguards are proposals. No physical prototype or validated performance is asserted. Illustrations are concept renders. Original portrait extracted unchanged from the user's previous PPTX.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431799e44348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a947fc00b0453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ccea727bc546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ac3081882141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daee3e37d741c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382267f3da4f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1880D9D-C7FA-41D4-932B-00F9C363CB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28C3A62-A2A1-4AAE-8E84-9CCB4CAFC80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4E59A7A-58BC-4F83-9B7D-61594CFDC8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E9C0D75-BDAE-4921-AD86-CA13E875EF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A9957B6-F3F9-4CDA-93BD-97ED9719D2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A4BF19B-A796-4D52-87DE-AA6E5E1D68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FF9A20-BF72-458D-8018-F01E0A784F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0E2D5D4-CADD-4D1C-89E5-4F74705AF10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0F3993-F9D4-44C3-BF69-81F02352D1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A33E12-0936-4145-8D8A-DCB0AC5BF7A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b12624feb04df5" /><Relationship Type="http://schemas.openxmlformats.org/officeDocument/2006/relationships/slideLayout" Target="/ppt/slideLayouts/slideLayout1.xml" Id="Re493ba86a8b44348" /><Relationship Type="http://schemas.openxmlformats.org/officeDocument/2006/relationships/slideLayout" Target="/ppt/slideLayouts/slideLayout2.xml" Id="R96887584f4a740c1" /><Relationship Type="http://schemas.openxmlformats.org/officeDocument/2006/relationships/slideLayout" Target="/ppt/slideLayouts/slideLayout3.xml" Id="R460a6cb767f5497f" /><Relationship Type="http://schemas.openxmlformats.org/officeDocument/2006/relationships/slideLayout" Target="/ppt/slideLayouts/slideLayout4.xml" Id="R25bb9680858b4c11" /><Relationship Type="http://schemas.openxmlformats.org/officeDocument/2006/relationships/slideLayout" Target="/ppt/slideLayouts/slideLayout5.xml" Id="R85391a46c80f44ac" /><Relationship Type="http://schemas.openxmlformats.org/officeDocument/2006/relationships/slideLayout" Target="/ppt/slideLayouts/slideLayout6.xml" Id="R7fbf1fceca604e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93ba86a8b44348"/>
    <p:sldLayoutId xmlns:r="http://schemas.openxmlformats.org/officeDocument/2006/relationships" id="2147483650" r:id="R96887584f4a740c1"/>
    <p:sldLayoutId xmlns:r="http://schemas.openxmlformats.org/officeDocument/2006/relationships" id="2147483651" r:id="R460a6cb767f5497f"/>
    <p:sldLayoutId xmlns:r="http://schemas.openxmlformats.org/officeDocument/2006/relationships" id="2147483652" r:id="R25bb9680858b4c11"/>
    <p:sldLayoutId xmlns:r="http://schemas.openxmlformats.org/officeDocument/2006/relationships" id="2147483653" r:id="R85391a46c80f44ac"/>
    <p:sldLayoutId xmlns:r="http://schemas.openxmlformats.org/officeDocument/2006/relationships" id="2147483654" r:id="R7fbf1fceca604e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b1048f5aa74463" /><Relationship Type="http://schemas.openxmlformats.org/officeDocument/2006/relationships/image" Target="/ppt/media/image.png" Id="R174c71c5016d410b" /><Relationship Type="http://schemas.openxmlformats.org/officeDocument/2006/relationships/notesSlide" Target="/ppt/notesSlides/notesSlide1.xml" Id="Re8b3ad4844c1419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428e7f99854a05" /><Relationship Type="http://schemas.openxmlformats.org/officeDocument/2006/relationships/notesSlide" Target="/ppt/notesSlides/notesSlide2.xml" Id="Ra0c1645aba4b42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970a6b4274446e" /><Relationship Type="http://schemas.openxmlformats.org/officeDocument/2006/relationships/notesSlide" Target="/ppt/notesSlides/notesSlide3.xml" Id="R459dd83ffe184e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d85c467e944805" /><Relationship Type="http://schemas.openxmlformats.org/officeDocument/2006/relationships/image" Target="/ppt/media/image2.png" Id="R06d10372f3584be6" /><Relationship Type="http://schemas.openxmlformats.org/officeDocument/2006/relationships/notesSlide" Target="/ppt/notesSlides/notesSlide4.xml" Id="Rd59df306d5a143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0c60be145644ea" /><Relationship Type="http://schemas.openxmlformats.org/officeDocument/2006/relationships/notesSlide" Target="/ppt/notesSlides/notesSlide5.xml" Id="R62656ed7500c4e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66ccbf8d93480b" /><Relationship Type="http://schemas.openxmlformats.org/officeDocument/2006/relationships/notesSlide" Target="/ppt/notesSlides/notesSlide6.xml" Id="Ra9653b097ee844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97505-42B9-49BE-8C18-A625BFBCEA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c71c5016d410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CDE1E6D-1550-4AF0-B36F-51A5E8D1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574AADD-B086-43BB-8E8C-4607C6DA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03  /  01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0195B55-97A1-4197-8016-CA6A7ABF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CONCEPT DEVELOPMENT  /  AI-GENERATED VISUAL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E202C7C0-E958-4005-A3E4-5DA35BCB5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00300"/>
            <a:ext cx="74295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Safety and</a:t>
            </a:r>
          </a:p>
          <a:p xmlns:a="http://schemas.openxmlformats.org/drawingml/2006/main">
            <a:pPr algn="l">
              <a:defRPr sz="5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5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human control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EFE3981-9B22-4CBB-BF6F-CB4FB960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72150"/>
            <a:ext cx="6572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A proposed safety philosophy.</a:t>
            </a:r>
          </a:p>
          <a:p xmlns:a="http://schemas.openxmlformats.org/drawingml/2006/main">
            <a:pPr algn="l">
              <a:defRPr sz="22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2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Validation must precede household use.</a:t>
            </a:r>
          </a:p>
        </p:txBody>
      </p:sp>
    </p:spTree>
    <p:extLst>
      <p:ext uri="{BB962C8B-B14F-4D97-AF65-F5344CB8AC3E}">
        <p14:creationId xmlns:p14="http://schemas.microsoft.com/office/powerpoint/2010/main" val="18699028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6">
            <a:extLst xmlns:a="http://schemas.openxmlformats.org/drawingml/2006/main">
              <a:ext uri="{FF2B5EF4-FFF2-40B4-BE49-F238E27FC236}">
                <a16:creationId xmlns:a16="http://schemas.microsoft.com/office/drawing/2014/main" id="{DA4ADE8C-06CB-4DCE-9CF1-254F4E3B3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7">
            <a:extLst xmlns:a="http://schemas.openxmlformats.org/drawingml/2006/main">
              <a:ext uri="{FF2B5EF4-FFF2-40B4-BE49-F238E27FC236}">
                <a16:creationId xmlns:a16="http://schemas.microsoft.com/office/drawing/2014/main" id="{4A2DD1A7-A606-4B04-A9A5-7EB73DEE3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SAFETY AND RULES</a:t>
            </a:r>
          </a:p>
        </p:txBody>
      </p:sp>
      <p:sp>
        <p:nvSpPr>
          <p:cNvPr id="3" name="text-8">
            <a:extLst xmlns:a="http://schemas.openxmlformats.org/drawingml/2006/main">
              <a:ext uri="{FF2B5EF4-FFF2-40B4-BE49-F238E27FC236}">
                <a16:creationId xmlns:a16="http://schemas.microsoft.com/office/drawing/2014/main" id="{59025472-E30A-45A7-BC8C-B1026D62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03  /  02</a:t>
            </a:r>
          </a:p>
        </p:txBody>
      </p:sp>
      <p:sp>
        <p:nvSpPr>
          <p:cNvPr id="4" name="text-9">
            <a:extLst xmlns:a="http://schemas.openxmlformats.org/drawingml/2006/main">
              <a:ext uri="{FF2B5EF4-FFF2-40B4-BE49-F238E27FC236}">
                <a16:creationId xmlns:a16="http://schemas.microsoft.com/office/drawing/2014/main" id="{93789733-C259-4628-A348-FE33E1B3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PROPOSED SAFEGUARDS</a:t>
            </a:r>
          </a:p>
        </p:txBody>
      </p:sp>
      <p:sp>
        <p:nvSpPr>
          <p:cNvPr id="5" name="text-10">
            <a:extLst xmlns:a="http://schemas.openxmlformats.org/drawingml/2006/main">
              <a:ext uri="{FF2B5EF4-FFF2-40B4-BE49-F238E27FC236}">
                <a16:creationId xmlns:a16="http://schemas.microsoft.com/office/drawing/2014/main" id="{1A33E55F-B5BB-4435-871B-D1179907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People retain control</a:t>
            </a:r>
          </a:p>
        </p:txBody>
      </p:sp>
      <p:sp>
        <p:nvSpPr>
          <p:cNvPr id="6" name="text-11">
            <a:extLst xmlns:a="http://schemas.openxmlformats.org/drawingml/2006/main">
              <a:ext uri="{FF2B5EF4-FFF2-40B4-BE49-F238E27FC236}">
                <a16:creationId xmlns:a16="http://schemas.microsoft.com/office/drawing/2014/main" id="{E40B9780-BA6C-468B-A1B9-1DA36D9B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33750"/>
            <a:ext cx="619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Human safety</a:t>
            </a:r>
          </a:p>
        </p:txBody>
      </p:sp>
      <p:sp>
        <p:nvSpPr>
          <p:cNvPr id="7" name="text-12">
            <a:extLst xmlns:a="http://schemas.openxmlformats.org/drawingml/2006/main">
              <a:ext uri="{FF2B5EF4-FFF2-40B4-BE49-F238E27FC236}">
                <a16:creationId xmlns:a16="http://schemas.microsoft.com/office/drawing/2014/main" id="{FB87E77C-ACE3-47C4-86D6-B394E616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86250"/>
            <a:ext cx="5905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Assess foreseeable risks before</a:t>
            </a:r>
          </a:p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 robot moves near people.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8999B-EFB1-4985-86A4-FE7A448A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143250"/>
            <a:ext cx="676275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9" name="text-13">
            <a:extLst xmlns:a="http://schemas.openxmlformats.org/drawingml/2006/main">
              <a:ext uri="{FF2B5EF4-FFF2-40B4-BE49-F238E27FC236}">
                <a16:creationId xmlns:a16="http://schemas.microsoft.com/office/drawing/2014/main" id="{83B17762-B7FC-42C0-B1E0-1B0D1B07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33750"/>
            <a:ext cx="657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34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34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Human oversight</a:t>
            </a:r>
          </a:p>
        </p:txBody>
      </p:sp>
      <p:sp>
        <p:nvSpPr>
          <p:cNvPr id="10" name="text-14">
            <a:extLst xmlns:a="http://schemas.openxmlformats.org/drawingml/2006/main">
              <a:ext uri="{FF2B5EF4-FFF2-40B4-BE49-F238E27FC236}">
                <a16:creationId xmlns:a16="http://schemas.microsoft.com/office/drawing/2014/main" id="{4B41E113-E3B8-4A65-A8A6-9790CB445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4286250"/>
            <a:ext cx="6477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Clear permission, accessible interruption</a:t>
            </a:r>
          </a:p>
          <a:p xmlns:a="http://schemas.openxmlformats.org/drawingml/2006/main">
            <a:pPr algn="l">
              <a:defRPr sz="26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6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and deliberate recovery after a stop.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BBB4F-74CE-49F5-8455-5236C17D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15">
            <a:extLst xmlns:a="http://schemas.openxmlformats.org/drawingml/2006/main">
              <a:ext uri="{FF2B5EF4-FFF2-40B4-BE49-F238E27FC236}">
                <a16:creationId xmlns:a16="http://schemas.microsoft.com/office/drawing/2014/main" id="{2022E9B9-255A-4A1C-9A44-3460D2B6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Operating limits must reflect the person, the task and the environment.</a:t>
            </a:r>
          </a:p>
        </p:txBody>
      </p:sp>
    </p:spTree>
    <p:extLst>
      <p:ext uri="{BB962C8B-B14F-4D97-AF65-F5344CB8AC3E}">
        <p14:creationId xmlns:p14="http://schemas.microsoft.com/office/powerpoint/2010/main" val="13676966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16">
            <a:extLst xmlns:a="http://schemas.openxmlformats.org/drawingml/2006/main">
              <a:ext uri="{FF2B5EF4-FFF2-40B4-BE49-F238E27FC236}">
                <a16:creationId xmlns:a16="http://schemas.microsoft.com/office/drawing/2014/main" id="{AE9B1A7F-9525-47BB-A55F-242E914DC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17">
            <a:extLst xmlns:a="http://schemas.openxmlformats.org/drawingml/2006/main">
              <a:ext uri="{FF2B5EF4-FFF2-40B4-BE49-F238E27FC236}">
                <a16:creationId xmlns:a16="http://schemas.microsoft.com/office/drawing/2014/main" id="{84A39F24-39FA-4C55-BED0-B24CAA9D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SAFETY AND RULES</a:t>
            </a:r>
          </a:p>
        </p:txBody>
      </p:sp>
      <p:sp>
        <p:nvSpPr>
          <p:cNvPr id="3" name="text-18">
            <a:extLst xmlns:a="http://schemas.openxmlformats.org/drawingml/2006/main">
              <a:ext uri="{FF2B5EF4-FFF2-40B4-BE49-F238E27FC236}">
                <a16:creationId xmlns:a16="http://schemas.microsoft.com/office/drawing/2014/main" id="{1CFC1098-23CF-4C42-9898-658D6A92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03  /  03</a:t>
            </a:r>
          </a:p>
        </p:txBody>
      </p:sp>
      <p:sp>
        <p:nvSpPr>
          <p:cNvPr id="4" name="text-19">
            <a:extLst xmlns:a="http://schemas.openxmlformats.org/drawingml/2006/main">
              <a:ext uri="{FF2B5EF4-FFF2-40B4-BE49-F238E27FC236}">
                <a16:creationId xmlns:a16="http://schemas.microsoft.com/office/drawing/2014/main" id="{3EBFD28B-3994-4193-BE26-9DA74D03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PROPOSED SAFEGUARDS</a:t>
            </a:r>
          </a:p>
        </p:txBody>
      </p:sp>
      <p:sp>
        <p:nvSpPr>
          <p:cNvPr id="5" name="text-20">
            <a:extLst xmlns:a="http://schemas.openxmlformats.org/drawingml/2006/main">
              <a:ext uri="{FF2B5EF4-FFF2-40B4-BE49-F238E27FC236}">
                <a16:creationId xmlns:a16="http://schemas.microsoft.com/office/drawing/2014/main" id="{0C06AC36-BAC4-4DC6-83A1-D954595CB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Movement needs defined limits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1C8E9-ABBB-45A3-B966-F4FAAB3DE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765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7" name="text-21">
            <a:extLst xmlns:a="http://schemas.openxmlformats.org/drawingml/2006/main">
              <a:ext uri="{FF2B5EF4-FFF2-40B4-BE49-F238E27FC236}">
                <a16:creationId xmlns:a16="http://schemas.microsoft.com/office/drawing/2014/main" id="{CBA29FBC-7935-4313-8016-6FD7C0C7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051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text-22">
            <a:extLst xmlns:a="http://schemas.openxmlformats.org/drawingml/2006/main">
              <a:ext uri="{FF2B5EF4-FFF2-40B4-BE49-F238E27FC236}">
                <a16:creationId xmlns:a16="http://schemas.microsoft.com/office/drawing/2014/main" id="{37934452-8816-4700-8535-22BF658E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0861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Emergency stop</a:t>
            </a:r>
          </a:p>
        </p:txBody>
      </p:sp>
      <p:sp>
        <p:nvSpPr>
          <p:cNvPr id="9" name="text-23">
            <a:extLst xmlns:a="http://schemas.openxmlformats.org/drawingml/2006/main">
              <a:ext uri="{FF2B5EF4-FFF2-40B4-BE49-F238E27FC236}">
                <a16:creationId xmlns:a16="http://schemas.microsoft.com/office/drawing/2014/main" id="{BEF40048-CA3F-4452-8B93-A79F1786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31051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Independent stop path and deliberate reset. Stopping must account for stability.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A8185A-C4B7-458C-979F-DCEB8D1EB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386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1" name="text-24">
            <a:extLst xmlns:a="http://schemas.openxmlformats.org/drawingml/2006/main">
              <a:ext uri="{FF2B5EF4-FFF2-40B4-BE49-F238E27FC236}">
                <a16:creationId xmlns:a16="http://schemas.microsoft.com/office/drawing/2014/main" id="{6524D2B1-EAC0-47BD-B44A-5C018564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12" name="text-25">
            <a:extLst xmlns:a="http://schemas.openxmlformats.org/drawingml/2006/main">
              <a:ext uri="{FF2B5EF4-FFF2-40B4-BE49-F238E27FC236}">
                <a16:creationId xmlns:a16="http://schemas.microsoft.com/office/drawing/2014/main" id="{E9371583-4606-402C-A627-318D05E58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6482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Controlled movement</a:t>
            </a:r>
          </a:p>
        </p:txBody>
      </p:sp>
      <p:sp>
        <p:nvSpPr>
          <p:cNvPr id="13" name="text-26">
            <a:extLst xmlns:a="http://schemas.openxmlformats.org/drawingml/2006/main">
              <a:ext uri="{FF2B5EF4-FFF2-40B4-BE49-F238E27FC236}">
                <a16:creationId xmlns:a16="http://schemas.microsoft.com/office/drawing/2014/main" id="{86E65505-0ED3-4544-B18C-A4FF003A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46672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Validated motions, restricted operating zones and predictable transitions.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16D7D9-4B3D-4BA2-8F38-750247FC4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0075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5" name="text-27">
            <a:extLst xmlns:a="http://schemas.openxmlformats.org/drawingml/2006/main">
              <a:ext uri="{FF2B5EF4-FFF2-40B4-BE49-F238E27FC236}">
                <a16:creationId xmlns:a16="http://schemas.microsoft.com/office/drawing/2014/main" id="{C8C27939-5136-4AF1-81B4-B7E73AC60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293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16" name="text-28">
            <a:extLst xmlns:a="http://schemas.openxmlformats.org/drawingml/2006/main">
              <a:ext uri="{FF2B5EF4-FFF2-40B4-BE49-F238E27FC236}">
                <a16:creationId xmlns:a16="http://schemas.microsoft.com/office/drawing/2014/main" id="{F12074D6-42D3-4308-8DDF-C0A23710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6210300"/>
            <a:ext cx="5486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Force limitations</a:t>
            </a:r>
          </a:p>
        </p:txBody>
      </p:sp>
      <p:sp>
        <p:nvSpPr>
          <p:cNvPr id="17" name="text-29">
            <a:extLst xmlns:a="http://schemas.openxmlformats.org/drawingml/2006/main">
              <a:ext uri="{FF2B5EF4-FFF2-40B4-BE49-F238E27FC236}">
                <a16:creationId xmlns:a16="http://schemas.microsoft.com/office/drawing/2014/main" id="{8108583B-1722-4DAC-B4D5-D06E25727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4320" y="6229350"/>
            <a:ext cx="648843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Establish and test task-specific limits before operation near people.</a:t>
            </a:r>
          </a:p>
        </p:txBody>
      </p:sp>
    </p:spTree>
    <p:extLst>
      <p:ext uri="{BB962C8B-B14F-4D97-AF65-F5344CB8AC3E}">
        <p14:creationId xmlns:p14="http://schemas.microsoft.com/office/powerpoint/2010/main" val="20445845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4034D2-5007-4922-9444-6BEF83E333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d10372f3584be6"/>
          <a:srcRect xmlns:a="http://schemas.openxmlformats.org/drawingml/2006/main" l="42000" t="0" r="0" b="0"/>
          <a:stretch xmlns:a="http://schemas.openxmlformats.org/drawingml/2006/main"/>
        </p:blipFill>
        <p:spPr>
          <a:xfrm xmlns:a="http://schemas.openxmlformats.org/drawingml/2006/main">
            <a:off x="6572250" y="0"/>
            <a:ext cx="866775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8BA046-1B06-401F-9240-45A60C741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text-30">
            <a:extLst xmlns:a="http://schemas.openxmlformats.org/drawingml/2006/main">
              <a:ext uri="{FF2B5EF4-FFF2-40B4-BE49-F238E27FC236}">
                <a16:creationId xmlns:a16="http://schemas.microsoft.com/office/drawing/2014/main" id="{ABA80B88-EF30-4A3F-8B93-D67DA65F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4" name="text-31">
            <a:extLst xmlns:a="http://schemas.openxmlformats.org/drawingml/2006/main">
              <a:ext uri="{FF2B5EF4-FFF2-40B4-BE49-F238E27FC236}">
                <a16:creationId xmlns:a16="http://schemas.microsoft.com/office/drawing/2014/main" id="{B1102136-2F3F-43BE-ADE0-4C963AB2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SAFETY AND RULES</a:t>
            </a:r>
          </a:p>
        </p:txBody>
      </p:sp>
      <p:sp>
        <p:nvSpPr>
          <p:cNvPr id="5" name="text-32">
            <a:extLst xmlns:a="http://schemas.openxmlformats.org/drawingml/2006/main">
              <a:ext uri="{FF2B5EF4-FFF2-40B4-BE49-F238E27FC236}">
                <a16:creationId xmlns:a16="http://schemas.microsoft.com/office/drawing/2014/main" id="{987E88A5-0102-4806-912B-8D25F012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03  /  04</a:t>
            </a:r>
          </a:p>
        </p:txBody>
      </p:sp>
      <p:sp>
        <p:nvSpPr>
          <p:cNvPr id="6" name="text-33">
            <a:extLst xmlns:a="http://schemas.openxmlformats.org/drawingml/2006/main">
              <a:ext uri="{FF2B5EF4-FFF2-40B4-BE49-F238E27FC236}">
                <a16:creationId xmlns:a16="http://schemas.microsoft.com/office/drawing/2014/main" id="{A57206E7-5C38-4717-B1E4-D6C5C12F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PROPOSED COLLISION AVOIDANCE</a:t>
            </a:r>
          </a:p>
        </p:txBody>
      </p:sp>
      <p:sp>
        <p:nvSpPr>
          <p:cNvPr id="7" name="text-34">
            <a:extLst xmlns:a="http://schemas.openxmlformats.org/drawingml/2006/main">
              <a:ext uri="{FF2B5EF4-FFF2-40B4-BE49-F238E27FC236}">
                <a16:creationId xmlns:a16="http://schemas.microsoft.com/office/drawing/2014/main" id="{2005C312-DB15-4929-9849-87882612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52575"/>
            <a:ext cx="5619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6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6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Space to stop</a:t>
            </a:r>
          </a:p>
        </p:txBody>
      </p:sp>
      <p:sp>
        <p:nvSpPr>
          <p:cNvPr id="8" name="text-35">
            <a:extLst xmlns:a="http://schemas.openxmlformats.org/drawingml/2006/main">
              <a:ext uri="{FF2B5EF4-FFF2-40B4-BE49-F238E27FC236}">
                <a16:creationId xmlns:a16="http://schemas.microsoft.com/office/drawing/2014/main" id="{3B980291-CDAA-46D4-B4A5-F28E3747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76600"/>
            <a:ext cx="51435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Detect obstacles.</a:t>
            </a:r>
          </a:p>
          <a:p xmlns:a="http://schemas.openxmlformats.org/drawingml/2006/main">
            <a: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Preserve clearance.</a:t>
            </a:r>
          </a:p>
          <a:p xmlns:a="http://schemas.openxmlformats.org/drawingml/2006/main">
            <a:pPr algn="l">
              <a:defRPr sz="28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8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Pause under uncertainty.</a:t>
            </a:r>
          </a:p>
        </p:txBody>
      </p:sp>
      <p:sp>
        <p:nvSpPr>
          <p:cNvPr id="9" name="text-36">
            <a:extLst xmlns:a="http://schemas.openxmlformats.org/drawingml/2006/main">
              <a:ext uri="{FF2B5EF4-FFF2-40B4-BE49-F238E27FC236}">
                <a16:creationId xmlns:a16="http://schemas.microsoft.com/office/drawing/2014/main" id="{08D6D3AD-0A77-45DE-997E-8431B1CA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76975"/>
            <a:ext cx="5143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Sensors, stopping behavior and</a:t>
            </a:r>
          </a:p>
          <a:p xmlns:a="http://schemas.openxmlformats.org/drawingml/2006/main">
            <a:pPr algn="l">
              <a:defRPr sz="210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210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human proximity need controlled tests.</a:t>
            </a:r>
          </a:p>
        </p:txBody>
      </p:sp>
    </p:spTree>
    <p:extLst>
      <p:ext uri="{BB962C8B-B14F-4D97-AF65-F5344CB8AC3E}">
        <p14:creationId xmlns:p14="http://schemas.microsoft.com/office/powerpoint/2010/main" val="10362373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7">
            <a:extLst xmlns:a="http://schemas.openxmlformats.org/drawingml/2006/main">
              <a:ext uri="{FF2B5EF4-FFF2-40B4-BE49-F238E27FC236}">
                <a16:creationId xmlns:a16="http://schemas.microsoft.com/office/drawing/2014/main" id="{3B023246-2D4C-45A7-BE24-0228C5C8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38">
            <a:extLst xmlns:a="http://schemas.openxmlformats.org/drawingml/2006/main">
              <a:ext uri="{FF2B5EF4-FFF2-40B4-BE49-F238E27FC236}">
                <a16:creationId xmlns:a16="http://schemas.microsoft.com/office/drawing/2014/main" id="{ECF62B2E-75EA-43CC-9099-CB89E0FCD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SAFETY AND RULES</a:t>
            </a:r>
          </a:p>
        </p:txBody>
      </p:sp>
      <p:sp>
        <p:nvSpPr>
          <p:cNvPr id="3" name="text-39">
            <a:extLst xmlns:a="http://schemas.openxmlformats.org/drawingml/2006/main">
              <a:ext uri="{FF2B5EF4-FFF2-40B4-BE49-F238E27FC236}">
                <a16:creationId xmlns:a16="http://schemas.microsoft.com/office/drawing/2014/main" id="{BA6836CF-4B55-4663-9561-CF8184FD1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03  /  05</a:t>
            </a:r>
          </a:p>
        </p:txBody>
      </p:sp>
      <p:sp>
        <p:nvSpPr>
          <p:cNvPr id="4" name="text-40">
            <a:extLst xmlns:a="http://schemas.openxmlformats.org/drawingml/2006/main">
              <a:ext uri="{FF2B5EF4-FFF2-40B4-BE49-F238E27FC236}">
                <a16:creationId xmlns:a16="http://schemas.microsoft.com/office/drawing/2014/main" id="{220348A5-FD99-4457-89B7-88A01160F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PROPOSED INFORMATION SAFEGUARDS</a:t>
            </a:r>
          </a:p>
        </p:txBody>
      </p:sp>
      <p:sp>
        <p:nvSpPr>
          <p:cNvPr id="5" name="text-41">
            <a:extLst xmlns:a="http://schemas.openxmlformats.org/drawingml/2006/main">
              <a:ext uri="{FF2B5EF4-FFF2-40B4-BE49-F238E27FC236}">
                <a16:creationId xmlns:a16="http://schemas.microsoft.com/office/drawing/2014/main" id="{DA131E74-2D76-4F9A-913D-A04C996D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The home’s information stays personal</a:t>
            </a:r>
          </a:p>
        </p:txBody>
      </p:sp>
      <p:sp>
        <p:nvSpPr>
          <p:cNvPr id="6" name="text-42">
            <a:extLst xmlns:a="http://schemas.openxmlformats.org/drawingml/2006/main">
              <a:ext uri="{FF2B5EF4-FFF2-40B4-BE49-F238E27FC236}">
                <a16:creationId xmlns:a16="http://schemas.microsoft.com/office/drawing/2014/main" id="{726605EB-BBEA-4426-848D-94C2A761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571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200" b="0">
                <a:solidFill>
                  <a:srgbClr val="3478F6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3478F6"/>
                </a:solidFill>
                <a:latin typeface="Segoe UI"/>
                <a:ea typeface="Segoe UI"/>
                <a:cs typeface="Segoe UI"/>
              </a:rPr>
              <a:t>Privacy</a:t>
            </a:r>
          </a:p>
        </p:txBody>
      </p:sp>
      <p:sp>
        <p:nvSpPr>
          <p:cNvPr id="7" name="text-43">
            <a:extLst xmlns:a="http://schemas.openxmlformats.org/drawingml/2006/main">
              <a:ext uri="{FF2B5EF4-FFF2-40B4-BE49-F238E27FC236}">
                <a16:creationId xmlns:a16="http://schemas.microsoft.com/office/drawing/2014/main" id="{65A05D6B-F464-4C5A-9458-9A5A79EB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5905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Consent before collection.</a:t>
            </a:r>
          </a:p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Only the data a task needs.</a:t>
            </a:r>
          </a:p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Clear retention and deletion.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BF469A-7204-4D3A-9A78-CFF49668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105150"/>
            <a:ext cx="66675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9" name="text-44">
            <a:extLst xmlns:a="http://schemas.openxmlformats.org/drawingml/2006/main">
              <a:ext uri="{FF2B5EF4-FFF2-40B4-BE49-F238E27FC236}">
                <a16:creationId xmlns:a16="http://schemas.microsoft.com/office/drawing/2014/main" id="{3F0856EA-BB86-4ED6-BE74-2F428D924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238500"/>
            <a:ext cx="666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200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4200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Cybersecurity</a:t>
            </a:r>
          </a:p>
        </p:txBody>
      </p:sp>
      <p:sp>
        <p:nvSpPr>
          <p:cNvPr id="10" name="text-45">
            <a:extLst xmlns:a="http://schemas.openxmlformats.org/drawingml/2006/main">
              <a:ext uri="{FF2B5EF4-FFF2-40B4-BE49-F238E27FC236}">
                <a16:creationId xmlns:a16="http://schemas.microsoft.com/office/drawing/2014/main" id="{F3B8BC34-96E5-4E05-A281-839287A9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438650"/>
            <a:ext cx="6381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Controlled access.</a:t>
            </a:r>
          </a:p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Protected software updates.</a:t>
            </a:r>
          </a:p>
          <a:p xmlns:a="http://schemas.openxmlformats.org/drawingml/2006/main">
            <a:pPr algn="l">
              <a:defRPr sz="2475" b="0">
                <a:solidFill>
                  <a:srgbClr val="0B1120"/>
                </a:solidFill>
                <a:latin typeface="Segoe UI"/>
                <a:ea typeface="Segoe UI"/>
                <a:cs typeface="Segoe UI"/>
              </a:defRPr>
            </a:pPr>
            <a:r>
              <a:rPr sz="2475" b="0">
                <a:solidFill>
                  <a:srgbClr val="0B1120"/>
                </a:solidFill>
                <a:latin typeface="Segoe UI"/>
                <a:ea typeface="Segoe UI"/>
                <a:cs typeface="Segoe UI"/>
              </a:rPr>
              <a:t>Recovery when trust is lost.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8358A4-3CC1-4C41-9C7E-D5996FEC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CE6"/>
          </a:solidFill>
          <a:ln xmlns:a="http://schemas.openxmlformats.org/drawingml/2006/main" w="0">
            <a:noFill/>
          </a:ln>
        </p:spPr>
      </p:sp>
      <p:sp>
        <p:nvSpPr>
          <p:cNvPr id="12" name="text-46">
            <a:extLst xmlns:a="http://schemas.openxmlformats.org/drawingml/2006/main">
              <a:ext uri="{FF2B5EF4-FFF2-40B4-BE49-F238E27FC236}">
                <a16:creationId xmlns:a16="http://schemas.microsoft.com/office/drawing/2014/main" id="{BB2CF975-330A-4745-BF39-89C4FF73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607087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607087"/>
                </a:solidFill>
                <a:latin typeface="Segoe UI"/>
                <a:ea typeface="Segoe UI"/>
                <a:cs typeface="Segoe UI"/>
              </a:rPr>
              <a:t>These are design requirements. Implementation and independent review remain ahead.</a:t>
            </a:r>
          </a:p>
        </p:txBody>
      </p:sp>
    </p:spTree>
    <p:extLst>
      <p:ext uri="{BB962C8B-B14F-4D97-AF65-F5344CB8AC3E}">
        <p14:creationId xmlns:p14="http://schemas.microsoft.com/office/powerpoint/2010/main" val="7846629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11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47">
            <a:extLst xmlns:a="http://schemas.openxmlformats.org/drawingml/2006/main">
              <a:ext uri="{FF2B5EF4-FFF2-40B4-BE49-F238E27FC236}">
                <a16:creationId xmlns:a16="http://schemas.microsoft.com/office/drawing/2014/main" id="{70E2AB71-44E4-4AA8-83FB-9B15DB8B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A U R O R A</a:t>
            </a:r>
          </a:p>
        </p:txBody>
      </p:sp>
      <p:sp>
        <p:nvSpPr>
          <p:cNvPr id="2" name="text-48">
            <a:extLst xmlns:a="http://schemas.openxmlformats.org/drawingml/2006/main">
              <a:ext uri="{FF2B5EF4-FFF2-40B4-BE49-F238E27FC236}">
                <a16:creationId xmlns:a16="http://schemas.microsoft.com/office/drawing/2014/main" id="{2FFF0F5A-D754-4880-9F10-D736A9EB7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447675"/>
            <a:ext cx="438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SAFETY AND RULES</a:t>
            </a:r>
          </a:p>
        </p:txBody>
      </p:sp>
      <p:sp>
        <p:nvSpPr>
          <p:cNvPr id="3" name="text-49">
            <a:extLst xmlns:a="http://schemas.openxmlformats.org/drawingml/2006/main">
              <a:ext uri="{FF2B5EF4-FFF2-40B4-BE49-F238E27FC236}">
                <a16:creationId xmlns:a16="http://schemas.microsoft.com/office/drawing/2014/main" id="{5FB46565-6195-4316-9334-C69727E9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80581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03  /  06</a:t>
            </a:r>
          </a:p>
        </p:txBody>
      </p:sp>
      <p:sp>
        <p:nvSpPr>
          <p:cNvPr id="4" name="text-50">
            <a:extLst xmlns:a="http://schemas.openxmlformats.org/drawingml/2006/main">
              <a:ext uri="{FF2B5EF4-FFF2-40B4-BE49-F238E27FC236}">
                <a16:creationId xmlns:a16="http://schemas.microsoft.com/office/drawing/2014/main" id="{1F92FF74-8BDB-4799-A5CF-80881B9B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58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050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PLANNED TESTING AND VALIDATION</a:t>
            </a:r>
          </a:p>
        </p:txBody>
      </p:sp>
      <p:sp>
        <p:nvSpPr>
          <p:cNvPr id="5" name="text-51">
            <a:extLst xmlns:a="http://schemas.openxmlformats.org/drawingml/2006/main">
              <a:ext uri="{FF2B5EF4-FFF2-40B4-BE49-F238E27FC236}">
                <a16:creationId xmlns:a16="http://schemas.microsoft.com/office/drawing/2014/main" id="{20B743E7-9B7B-44F1-82A9-58CD7847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81100"/>
            <a:ext cx="13525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435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435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Failures belong in the test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74AD92-F8EA-4EF4-8301-28B8F600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52750"/>
            <a:ext cx="6477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7" name="text-52">
            <a:extLst xmlns:a="http://schemas.openxmlformats.org/drawingml/2006/main">
              <a:ext uri="{FF2B5EF4-FFF2-40B4-BE49-F238E27FC236}">
                <a16:creationId xmlns:a16="http://schemas.microsoft.com/office/drawing/2014/main" id="{E224A3AF-69F2-4C29-A8E9-C7BDACEF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81350"/>
            <a:ext cx="647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Normal operation</a:t>
            </a:r>
          </a:p>
        </p:txBody>
      </p:sp>
      <p:sp>
        <p:nvSpPr>
          <p:cNvPr id="8" name="text-53">
            <a:extLst xmlns:a="http://schemas.openxmlformats.org/drawingml/2006/main">
              <a:ext uri="{FF2B5EF4-FFF2-40B4-BE49-F238E27FC236}">
                <a16:creationId xmlns:a16="http://schemas.microsoft.com/office/drawing/2014/main" id="{7DEE0EAB-A81A-4CFB-8DF7-267945BE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90975"/>
            <a:ext cx="647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Repeat the intended task.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C45791-D2F8-4322-96FC-E774F0F6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0"/>
            <a:ext cx="6477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0" name="text-54">
            <a:extLst xmlns:a="http://schemas.openxmlformats.org/drawingml/2006/main">
              <a:ext uri="{FF2B5EF4-FFF2-40B4-BE49-F238E27FC236}">
                <a16:creationId xmlns:a16="http://schemas.microsoft.com/office/drawing/2014/main" id="{864B0248-F79C-47A1-96C5-EC8A1BBD2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81350"/>
            <a:ext cx="647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Unexpected obstacle</a:t>
            </a:r>
          </a:p>
        </p:txBody>
      </p:sp>
      <p:sp>
        <p:nvSpPr>
          <p:cNvPr id="11" name="text-55">
            <a:extLst xmlns:a="http://schemas.openxmlformats.org/drawingml/2006/main">
              <a:ext uri="{FF2B5EF4-FFF2-40B4-BE49-F238E27FC236}">
                <a16:creationId xmlns:a16="http://schemas.microsoft.com/office/drawing/2014/main" id="{EF6B8916-F5C8-4D10-B1EB-5344C3716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990975"/>
            <a:ext cx="647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Verify detection and stopping.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240CD-1412-47C7-9C79-1B5E28EF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48250"/>
            <a:ext cx="6477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3" name="text-56">
            <a:extLst xmlns:a="http://schemas.openxmlformats.org/drawingml/2006/main">
              <a:ext uri="{FF2B5EF4-FFF2-40B4-BE49-F238E27FC236}">
                <a16:creationId xmlns:a16="http://schemas.microsoft.com/office/drawing/2014/main" id="{80B828AB-A52F-4582-AA22-7FC29EF1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76850"/>
            <a:ext cx="647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Lost sensor input</a:t>
            </a:r>
          </a:p>
        </p:txBody>
      </p:sp>
      <p:sp>
        <p:nvSpPr>
          <p:cNvPr id="14" name="text-57">
            <a:extLst xmlns:a="http://schemas.openxmlformats.org/drawingml/2006/main">
              <a:ext uri="{FF2B5EF4-FFF2-40B4-BE49-F238E27FC236}">
                <a16:creationId xmlns:a16="http://schemas.microsoft.com/office/drawing/2014/main" id="{7F59C0F8-65C5-4099-973A-CF552DF2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86475"/>
            <a:ext cx="647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Verify a safe response.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3C7573-E677-4787-8EAA-7C3D9596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048250"/>
            <a:ext cx="6477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6" name="text-58">
            <a:extLst xmlns:a="http://schemas.openxmlformats.org/drawingml/2006/main">
              <a:ext uri="{FF2B5EF4-FFF2-40B4-BE49-F238E27FC236}">
                <a16:creationId xmlns:a16="http://schemas.microsoft.com/office/drawing/2014/main" id="{65B48DB4-4968-41B0-972C-EFC6DD9A3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276850"/>
            <a:ext cx="647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Segoe UI"/>
                <a:ea typeface="Segoe UI"/>
                <a:cs typeface="Segoe UI"/>
              </a:defRPr>
            </a:pPr>
            <a:r>
              <a:rPr sz="2700" b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Interrupted command</a:t>
            </a:r>
          </a:p>
        </p:txBody>
      </p:sp>
      <p:sp>
        <p:nvSpPr>
          <p:cNvPr id="17" name="text-59">
            <a:extLst xmlns:a="http://schemas.openxmlformats.org/drawingml/2006/main">
              <a:ext uri="{FF2B5EF4-FFF2-40B4-BE49-F238E27FC236}">
                <a16:creationId xmlns:a16="http://schemas.microsoft.com/office/drawing/2014/main" id="{5C9C7CF4-45C4-41E8-B7A8-887F2C77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6086475"/>
            <a:ext cx="647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Verify stop and recovery.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EAD3E4-E7C4-4AA4-ACFF-911D6AE4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39000"/>
            <a:ext cx="13716000" cy="142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4155"/>
          </a:solidFill>
          <a:ln xmlns:a="http://schemas.openxmlformats.org/drawingml/2006/main" w="0">
            <a:noFill/>
          </a:ln>
        </p:spPr>
      </p:sp>
      <p:sp>
        <p:nvSpPr>
          <p:cNvPr id="19" name="text-60">
            <a:extLst xmlns:a="http://schemas.openxmlformats.org/drawingml/2006/main">
              <a:ext uri="{FF2B5EF4-FFF2-40B4-BE49-F238E27FC236}">
                <a16:creationId xmlns:a16="http://schemas.microsoft.com/office/drawing/2014/main" id="{5212C650-1AE0-4608-90EA-2FE2ABB3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77125"/>
            <a:ext cx="1285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defPPr>
            <a:lvl1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1pPr>
            <a:lvl2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2pPr>
            <a:lvl3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3pPr>
            <a:lvl4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4pPr>
            <a:lvl5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5pPr>
            <a:lvl6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6pPr>
            <a:lvl7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7pPr>
            <a:lvl8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8pPr>
            <a:lvl9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AFBED0"/>
                </a:solidFill>
                <a:latin typeface="Segoe UI"/>
                <a:ea typeface="Segoe UI"/>
                <a:cs typeface="Segoe UI"/>
              </a:defRPr>
            </a:pPr>
            <a:r>
              <a:rPr sz="1725" b="0">
                <a:solidFill>
                  <a:srgbClr val="AFBED0"/>
                </a:solidFill>
                <a:latin typeface="Segoe UI"/>
                <a:ea typeface="Segoe UI"/>
                <a:cs typeface="Segoe UI"/>
              </a:rPr>
              <a:t>Safety claims require documented test evidence. No safeguards are claimed as implemented.</a:t>
            </a:r>
          </a:p>
        </p:txBody>
      </p:sp>
    </p:spTree>
    <p:extLst>
      <p:ext uri="{BB962C8B-B14F-4D97-AF65-F5344CB8AC3E}">
        <p14:creationId xmlns:p14="http://schemas.microsoft.com/office/powerpoint/2010/main" val="416637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2026-10-20T21:35:30.4570000Z</dcterms:created>
  <dcterms:modified xsi:type="dcterms:W3CDTF">2026-10-20T21:35:30.4580000Z</dcterms:modified>
</coreProperties>
</file>