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5ee15dad9d4e0e" /><Relationship Type="http://schemas.openxmlformats.org/officeDocument/2006/relationships/extended-properties" Target="/docProps/app.xml" Id="R5b72abc22a634938" /><Relationship Type="http://schemas.openxmlformats.org/officeDocument/2006/relationships/officeDocument" Target="/ppt/presentation.xml" Id="R59e0aa662a924c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d6dabd1a2d4c06"/>
  </p:sldMasterIdLst>
  <p:notesMasterIdLst>
    <p:notesMasterId xmlns:r="http://schemas.openxmlformats.org/officeDocument/2006/relationships" r:id="Rafe9c161098c4dcd"/>
  </p:notesMasterIdLst>
  <p:sldIdLst>
    <p:sldId xmlns:r="http://schemas.openxmlformats.org/officeDocument/2006/relationships" id="256" r:id="R9b0bd00e4c264cfa"/>
    <p:sldId xmlns:r="http://schemas.openxmlformats.org/officeDocument/2006/relationships" id="257" r:id="R047d142af0ad477f"/>
    <p:sldId xmlns:r="http://schemas.openxmlformats.org/officeDocument/2006/relationships" id="258" r:id="Rc348032379724556"/>
    <p:sldId xmlns:r="http://schemas.openxmlformats.org/officeDocument/2006/relationships" id="259" r:id="Ra878dfe226ff46b2"/>
    <p:sldId xmlns:r="http://schemas.openxmlformats.org/officeDocument/2006/relationships" id="260" r:id="Rc3b56815f591498e"/>
    <p:sldId xmlns:r="http://schemas.openxmlformats.org/officeDocument/2006/relationships" id="261" r:id="Rdffba563392d440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444af038584c4a" /><Relationship Type="http://schemas.openxmlformats.org/officeDocument/2006/relationships/slideMaster" Target="/ppt/slideMasters/slideMaster1.xml" Id="R0cd6dabd1a2d4c06" /><Relationship Type="http://schemas.openxmlformats.org/officeDocument/2006/relationships/notesMaster" Target="/ppt/notesMasters/notesMaster1.xml" Id="Rafe9c161098c4dcd" /><Relationship Type="http://schemas.openxmlformats.org/officeDocument/2006/relationships/presProps" Target="/ppt/presProps.xml" Id="Rf7431b4126534585" /><Relationship Type="http://schemas.openxmlformats.org/officeDocument/2006/relationships/tableStyles" Target="/ppt/tableStyles.xml" Id="Ra24f0362734b43ea" /><Relationship Type="http://schemas.openxmlformats.org/officeDocument/2006/relationships/slide" Target="/ppt/slides/slide1.xml" Id="R9b0bd00e4c264cfa" /><Relationship Type="http://schemas.openxmlformats.org/officeDocument/2006/relationships/slide" Target="/ppt/slides/slide2.xml" Id="R047d142af0ad477f" /><Relationship Type="http://schemas.openxmlformats.org/officeDocument/2006/relationships/slide" Target="/ppt/slides/slide3.xml" Id="Rc348032379724556" /><Relationship Type="http://schemas.openxmlformats.org/officeDocument/2006/relationships/slide" Target="/ppt/slides/slide4.xml" Id="Ra878dfe226ff46b2" /><Relationship Type="http://schemas.openxmlformats.org/officeDocument/2006/relationships/slide" Target="/ppt/slides/slide5.xml" Id="Rc3b56815f591498e" /><Relationship Type="http://schemas.openxmlformats.org/officeDocument/2006/relationships/slide" Target="/ppt/slides/slide6.xml" Id="Rdffba563392d44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8f9cb3815342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8f78b69fa94b92" /><Relationship Type="http://schemas.openxmlformats.org/officeDocument/2006/relationships/notesMaster" Target="/ppt/notesMasters/notesMaster1.xml" Id="R29f4904294054a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4ad36f6b744a7b" /><Relationship Type="http://schemas.openxmlformats.org/officeDocument/2006/relationships/notesMaster" Target="/ppt/notesMasters/notesMaster1.xml" Id="R7180ab89f8204c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67d42427814254" /><Relationship Type="http://schemas.openxmlformats.org/officeDocument/2006/relationships/notesMaster" Target="/ppt/notesMasters/notesMaster1.xml" Id="Rdf0a1977d0384c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1c4bf913e54c93" /><Relationship Type="http://schemas.openxmlformats.org/officeDocument/2006/relationships/notesMaster" Target="/ppt/notesMasters/notesMaster1.xml" Id="R314622b122234d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af0383b13b434b" /><Relationship Type="http://schemas.openxmlformats.org/officeDocument/2006/relationships/notesMaster" Target="/ppt/notesMasters/notesMaster1.xml" Id="R8c45c6a9b7444e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9ef98b6fe1409c" /><Relationship Type="http://schemas.openxmlformats.org/officeDocument/2006/relationships/notesMaster" Target="/ppt/notesMasters/notesMaster1.xml" Id="R926ec290a8b44c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7cabc32c594b5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ab8bb05ec949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4baf7de7694e7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637ee0758e4ab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dbf469ea804d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cb538f711e4b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B55FE7-532B-4466-BDED-A15352E760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452F0BC-5312-4CF6-9A72-AC9473D5741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81E6B68-6F6F-454C-AC86-87508ECD50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243E74-4318-4652-9F60-1037D59E41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7D78F09-70A3-4D1E-B559-5B760861E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29F99C6-40F1-411D-8630-9C472B0998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EB0440-674A-419E-9518-BD8171A689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7059352-7F50-4FCF-BC7E-0DF5DFA86F9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45F921-6EEA-4929-8AF3-86FCB7604E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6A420D-21A7-4275-ACFC-B6F8C2D8FB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cd22559efe4d18" /><Relationship Type="http://schemas.openxmlformats.org/officeDocument/2006/relationships/slideLayout" Target="/ppt/slideLayouts/slideLayout1.xml" Id="R00f6192fcfb04fb7" /><Relationship Type="http://schemas.openxmlformats.org/officeDocument/2006/relationships/slideLayout" Target="/ppt/slideLayouts/slideLayout2.xml" Id="R0456372cda134703" /><Relationship Type="http://schemas.openxmlformats.org/officeDocument/2006/relationships/slideLayout" Target="/ppt/slideLayouts/slideLayout3.xml" Id="Rd5402e283fd9457e" /><Relationship Type="http://schemas.openxmlformats.org/officeDocument/2006/relationships/slideLayout" Target="/ppt/slideLayouts/slideLayout4.xml" Id="Rb3befdb9b9d549d3" /><Relationship Type="http://schemas.openxmlformats.org/officeDocument/2006/relationships/slideLayout" Target="/ppt/slideLayouts/slideLayout5.xml" Id="R4c0c37638b094f82" /><Relationship Type="http://schemas.openxmlformats.org/officeDocument/2006/relationships/slideLayout" Target="/ppt/slideLayouts/slideLayout6.xml" Id="R7264004562b947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f6192fcfb04fb7"/>
    <p:sldLayoutId xmlns:r="http://schemas.openxmlformats.org/officeDocument/2006/relationships" id="2147483650" r:id="R0456372cda134703"/>
    <p:sldLayoutId xmlns:r="http://schemas.openxmlformats.org/officeDocument/2006/relationships" id="2147483651" r:id="Rd5402e283fd9457e"/>
    <p:sldLayoutId xmlns:r="http://schemas.openxmlformats.org/officeDocument/2006/relationships" id="2147483652" r:id="Rb3befdb9b9d549d3"/>
    <p:sldLayoutId xmlns:r="http://schemas.openxmlformats.org/officeDocument/2006/relationships" id="2147483653" r:id="R4c0c37638b094f82"/>
    <p:sldLayoutId xmlns:r="http://schemas.openxmlformats.org/officeDocument/2006/relationships" id="2147483654" r:id="R7264004562b947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5921e3cd154896" /><Relationship Type="http://schemas.openxmlformats.org/officeDocument/2006/relationships/image" Target="/ppt/media/image.png" Id="Rd0162e563955487d" /><Relationship Type="http://schemas.openxmlformats.org/officeDocument/2006/relationships/notesSlide" Target="/ppt/notesSlides/notesSlide1.xml" Id="R6f7c15e93fc844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5d256a1a8b4e33" /><Relationship Type="http://schemas.openxmlformats.org/officeDocument/2006/relationships/notesSlide" Target="/ppt/notesSlides/notesSlide2.xml" Id="Rc256b44c055a43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f1242c9eea4400" /><Relationship Type="http://schemas.openxmlformats.org/officeDocument/2006/relationships/notesSlide" Target="/ppt/notesSlides/notesSlide3.xml" Id="R17646bd97a054f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c1177e48794c42" /><Relationship Type="http://schemas.openxmlformats.org/officeDocument/2006/relationships/notesSlide" Target="/ppt/notesSlides/notesSlide4.xml" Id="R3921de288b2d40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43760d53404110" /><Relationship Type="http://schemas.openxmlformats.org/officeDocument/2006/relationships/image" Target="/ppt/media/image2.png" Id="R666317e1a8d149a5" /><Relationship Type="http://schemas.openxmlformats.org/officeDocument/2006/relationships/notesSlide" Target="/ppt/notesSlides/notesSlide5.xml" Id="Re6eb9568295244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d274adb47a42fc" /><Relationship Type="http://schemas.openxmlformats.org/officeDocument/2006/relationships/notesSlide" Target="/ppt/notesSlides/notesSlide6.xml" Id="Rb573091c92944d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9B1A3C-D097-45FE-B572-72AC7CD645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62e563955487d"/>
          <a:srcRect xmlns:a="http://schemas.openxmlformats.org/drawingml/2006/main" l="48000" t="0" r="0" b="0"/>
          <a:stretch xmlns:a="http://schemas.openxmlformats.org/drawingml/2006/main"/>
        </p:blipFill>
        <p:spPr>
          <a:xfrm xmlns:a="http://schemas.openxmlformats.org/drawingml/2006/main">
            <a:off x="7429500" y="0"/>
            <a:ext cx="78105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F07E2A-A963-4EA9-BD8C-A873F2E9B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4295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120"/>
          </a:solidFill>
          <a:ln xmlns:a="http://schemas.openxmlformats.org/drawingml/2006/main" w="0">
            <a:noFill/>
          </a:ln>
        </p:spPr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2D5D4A86-6465-4E62-AD52-B3EFD27A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44C1388F-C843-41EE-B1DE-1D6F50C4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9EABD0FB-036B-423E-82E9-1D4780DD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04  /  01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3141D5C6-B7DE-458D-825E-2F3B9D5F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HOME ASSISTANCE VISION  /  CONCEPT RENDERING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5C540148-45D9-462F-B5AA-EBE68D4D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47900"/>
            <a:ext cx="64293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More time</a:t>
            </a:r>
          </a:p>
          <a:p xmlns:a="http://schemas.openxmlformats.org/drawingml/2006/main">
            <a:pPr algn="l">
              <a:defRPr sz="5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for everyday life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544E3285-885A-4880-952D-D3F2B59C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429250"/>
            <a:ext cx="5810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AURORA explores how useful robotics</a:t>
            </a:r>
          </a:p>
          <a:p xmlns:a="http://schemas.openxmlformats.org/drawingml/2006/main">
            <a:pPr algn="l">
              <a:defRPr sz="23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could reduce routine household work.</a:t>
            </a:r>
          </a:p>
        </p:txBody>
      </p:sp>
    </p:spTree>
    <p:extLst>
      <p:ext uri="{BB962C8B-B14F-4D97-AF65-F5344CB8AC3E}">
        <p14:creationId xmlns:p14="http://schemas.microsoft.com/office/powerpoint/2010/main" val="8216189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7">
            <a:extLst xmlns:a="http://schemas.openxmlformats.org/drawingml/2006/main">
              <a:ext uri="{FF2B5EF4-FFF2-40B4-BE49-F238E27FC236}">
                <a16:creationId xmlns:a16="http://schemas.microsoft.com/office/drawing/2014/main" id="{CB96D5E5-B15C-42E9-983E-400BBBA1E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8">
            <a:extLst xmlns:a="http://schemas.openxmlformats.org/drawingml/2006/main">
              <a:ext uri="{FF2B5EF4-FFF2-40B4-BE49-F238E27FC236}">
                <a16:creationId xmlns:a16="http://schemas.microsoft.com/office/drawing/2014/main" id="{50797DAF-2728-477B-9CE5-0352AAF2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3" name="text-9">
            <a:extLst xmlns:a="http://schemas.openxmlformats.org/drawingml/2006/main">
              <a:ext uri="{FF2B5EF4-FFF2-40B4-BE49-F238E27FC236}">
                <a16:creationId xmlns:a16="http://schemas.microsoft.com/office/drawing/2014/main" id="{E31EC21B-FC53-4922-A3B4-1EEFBB33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04  /  02</a:t>
            </a:r>
          </a:p>
        </p:txBody>
      </p:sp>
      <p:sp>
        <p:nvSpPr>
          <p:cNvPr id="4" name="text-10">
            <a:extLst xmlns:a="http://schemas.openxmlformats.org/drawingml/2006/main">
              <a:ext uri="{FF2B5EF4-FFF2-40B4-BE49-F238E27FC236}">
                <a16:creationId xmlns:a16="http://schemas.microsoft.com/office/drawing/2014/main" id="{586F2338-2ECA-4ED4-B3C3-823038D81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The purpose is practical</a:t>
            </a:r>
          </a:p>
        </p:txBody>
      </p:sp>
      <p:sp>
        <p:nvSpPr>
          <p:cNvPr id="5" name="text-11">
            <a:extLst xmlns:a="http://schemas.openxmlformats.org/drawingml/2006/main">
              <a:ext uri="{FF2B5EF4-FFF2-40B4-BE49-F238E27FC236}">
                <a16:creationId xmlns:a16="http://schemas.microsoft.com/office/drawing/2014/main" id="{B139CFA5-8D2A-4045-B759-77179959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57525"/>
            <a:ext cx="609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71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712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Time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E3231BD5-FD9A-4C3C-8329-1CD1AB45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14875"/>
            <a:ext cx="5810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Routine tasks compete with</a:t>
            </a:r>
          </a:p>
          <a:p xmlns:a="http://schemas.openxmlformats.org/drawingml/2006/main">
            <a: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work, rest and family life.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A5BC0-563B-4E80-A6D9-8A12A86E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048000"/>
            <a:ext cx="67627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8" name="text-13">
            <a:extLst xmlns:a="http://schemas.openxmlformats.org/drawingml/2006/main">
              <a:ext uri="{FF2B5EF4-FFF2-40B4-BE49-F238E27FC236}">
                <a16:creationId xmlns:a16="http://schemas.microsoft.com/office/drawing/2014/main" id="{149FC400-3E80-4964-B1B9-D6763C41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257550"/>
            <a:ext cx="657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Convenience</a:t>
            </a:r>
          </a:p>
        </p:txBody>
      </p:sp>
      <p:sp>
        <p:nvSpPr>
          <p:cNvPr id="9" name="text-14">
            <a:extLst xmlns:a="http://schemas.openxmlformats.org/drawingml/2006/main">
              <a:ext uri="{FF2B5EF4-FFF2-40B4-BE49-F238E27FC236}">
                <a16:creationId xmlns:a16="http://schemas.microsoft.com/office/drawing/2014/main" id="{932FFDFC-0854-4F5D-B9E7-302F824E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14875"/>
            <a:ext cx="6191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Assistance should reduce effort</a:t>
            </a:r>
          </a:p>
          <a:p xmlns:a="http://schemas.openxmlformats.org/drawingml/2006/main">
            <a:pPr algn="l">
              <a:defRPr sz="25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without creating a new burden.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13A36-CEAB-435E-8417-8FF54922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1" name="text-15">
            <a:extLst xmlns:a="http://schemas.openxmlformats.org/drawingml/2006/main">
              <a:ext uri="{FF2B5EF4-FFF2-40B4-BE49-F238E27FC236}">
                <a16:creationId xmlns:a16="http://schemas.microsoft.com/office/drawing/2014/main" id="{5424CC30-19B8-424A-8DDC-C50647C5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proposed value must be tested with household users.</a:t>
            </a:r>
          </a:p>
        </p:txBody>
      </p:sp>
    </p:spTree>
    <p:extLst>
      <p:ext uri="{BB962C8B-B14F-4D97-AF65-F5344CB8AC3E}">
        <p14:creationId xmlns:p14="http://schemas.microsoft.com/office/powerpoint/2010/main" val="14357338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6">
            <a:extLst xmlns:a="http://schemas.openxmlformats.org/drawingml/2006/main">
              <a:ext uri="{FF2B5EF4-FFF2-40B4-BE49-F238E27FC236}">
                <a16:creationId xmlns:a16="http://schemas.microsoft.com/office/drawing/2014/main" id="{88D2814D-D793-42B8-92BF-E4AAAADF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17">
            <a:extLst xmlns:a="http://schemas.openxmlformats.org/drawingml/2006/main">
              <a:ext uri="{FF2B5EF4-FFF2-40B4-BE49-F238E27FC236}">
                <a16:creationId xmlns:a16="http://schemas.microsoft.com/office/drawing/2014/main" id="{455470D6-4F56-48FC-9347-03842D29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3" name="text-18">
            <a:extLst xmlns:a="http://schemas.openxmlformats.org/drawingml/2006/main">
              <a:ext uri="{FF2B5EF4-FFF2-40B4-BE49-F238E27FC236}">
                <a16:creationId xmlns:a16="http://schemas.microsoft.com/office/drawing/2014/main" id="{41EE345D-3ADC-4BFF-8F56-4BC6DB23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04  /  03</a:t>
            </a:r>
          </a:p>
        </p:txBody>
      </p:sp>
      <p:sp>
        <p:nvSpPr>
          <p:cNvPr id="4" name="text-19">
            <a:extLst xmlns:a="http://schemas.openxmlformats.org/drawingml/2006/main">
              <a:ext uri="{FF2B5EF4-FFF2-40B4-BE49-F238E27FC236}">
                <a16:creationId xmlns:a16="http://schemas.microsoft.com/office/drawing/2014/main" id="{30E3CBF3-41D3-4663-A3C5-2C7F7AF3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HUMAN-CENTERED ASSISTANCE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5019126A-C2D4-4783-BCA3-52ADB78A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The user sets the purpose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2DF321F5-F3A2-407D-A696-4CAD2EBD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1333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9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9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You choose the task.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F9FF9075-EF23-482E-AB63-2B1BD994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1333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49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system explains its limits.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5D7C54B5-BCC6-42D3-9F0E-14CA3E1E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1333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49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Uncertainty prompts a question.</a:t>
            </a:r>
          </a:p>
        </p:txBody>
      </p:sp>
    </p:spTree>
    <p:extLst>
      <p:ext uri="{BB962C8B-B14F-4D97-AF65-F5344CB8AC3E}">
        <p14:creationId xmlns:p14="http://schemas.microsoft.com/office/powerpoint/2010/main" val="1478041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24">
            <a:extLst xmlns:a="http://schemas.openxmlformats.org/drawingml/2006/main">
              <a:ext uri="{FF2B5EF4-FFF2-40B4-BE49-F238E27FC236}">
                <a16:creationId xmlns:a16="http://schemas.microsoft.com/office/drawing/2014/main" id="{72E323D6-766F-42D9-9306-49C45D6A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25">
            <a:extLst xmlns:a="http://schemas.openxmlformats.org/drawingml/2006/main">
              <a:ext uri="{FF2B5EF4-FFF2-40B4-BE49-F238E27FC236}">
                <a16:creationId xmlns:a16="http://schemas.microsoft.com/office/drawing/2014/main" id="{3984D5D6-48BA-437E-8C18-117FA4EB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3" name="text-26">
            <a:extLst xmlns:a="http://schemas.openxmlformats.org/drawingml/2006/main">
              <a:ext uri="{FF2B5EF4-FFF2-40B4-BE49-F238E27FC236}">
                <a16:creationId xmlns:a16="http://schemas.microsoft.com/office/drawing/2014/main" id="{65780CA7-45D6-448F-9803-DA30C240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04  /  04</a:t>
            </a:r>
          </a:p>
        </p:txBody>
      </p:sp>
      <p:sp>
        <p:nvSpPr>
          <p:cNvPr id="4" name="text-27">
            <a:extLst xmlns:a="http://schemas.openxmlformats.org/drawingml/2006/main">
              <a:ext uri="{FF2B5EF4-FFF2-40B4-BE49-F238E27FC236}">
                <a16:creationId xmlns:a16="http://schemas.microsoft.com/office/drawing/2014/main" id="{059DE4EA-9509-4450-A1A5-1445568F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Development principles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50AFD-DB74-4BA9-B662-B0E300AE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6" name="text-28">
            <a:extLst xmlns:a="http://schemas.openxmlformats.org/drawingml/2006/main">
              <a:ext uri="{FF2B5EF4-FFF2-40B4-BE49-F238E27FC236}">
                <a16:creationId xmlns:a16="http://schemas.microsoft.com/office/drawing/2014/main" id="{AC2F0826-D51E-4D70-8188-073C3072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861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text-29">
            <a:extLst xmlns:a="http://schemas.openxmlformats.org/drawingml/2006/main">
              <a:ext uri="{FF2B5EF4-FFF2-40B4-BE49-F238E27FC236}">
                <a16:creationId xmlns:a16="http://schemas.microsoft.com/office/drawing/2014/main" id="{97E7115D-8707-4D90-BFAF-736DAB02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6705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narrow useful task</a:t>
            </a:r>
          </a:p>
        </p:txBody>
      </p:sp>
      <p:sp>
        <p:nvSpPr>
          <p:cNvPr id="8" name="text-30">
            <a:extLst xmlns:a="http://schemas.openxmlformats.org/drawingml/2006/main">
              <a:ext uri="{FF2B5EF4-FFF2-40B4-BE49-F238E27FC236}">
                <a16:creationId xmlns:a16="http://schemas.microsoft.com/office/drawing/2014/main" id="{679EF6CB-7F6E-4686-9E09-324AAC34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308610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Define what completion means before adding complexity.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1CDFC-1C26-4FD2-94CA-0DFD6CEA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0" name="text-31">
            <a:extLst xmlns:a="http://schemas.openxmlformats.org/drawingml/2006/main">
              <a:ext uri="{FF2B5EF4-FFF2-40B4-BE49-F238E27FC236}">
                <a16:creationId xmlns:a16="http://schemas.microsoft.com/office/drawing/2014/main" id="{2E73E4ED-8A9F-4FDC-9A6F-E4E00577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48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32">
            <a:extLst xmlns:a="http://schemas.openxmlformats.org/drawingml/2006/main">
              <a:ext uri="{FF2B5EF4-FFF2-40B4-BE49-F238E27FC236}">
                <a16:creationId xmlns:a16="http://schemas.microsoft.com/office/drawing/2014/main" id="{DBD1D385-31C3-48E6-A761-7375FEF4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958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Evidence before expansion</a:t>
            </a:r>
          </a:p>
        </p:txBody>
      </p:sp>
      <p:sp>
        <p:nvSpPr>
          <p:cNvPr id="12" name="text-33">
            <a:extLst xmlns:a="http://schemas.openxmlformats.org/drawingml/2006/main">
              <a:ext uri="{FF2B5EF4-FFF2-40B4-BE49-F238E27FC236}">
                <a16:creationId xmlns:a16="http://schemas.microsoft.com/office/drawing/2014/main" id="{5621DF64-4B44-4896-B6C8-B8607806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45148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Advance only when behavior is repeatable and reviewed.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AE742-5B92-4E0F-9D37-4F9AC3E1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4" name="text-34">
            <a:extLst xmlns:a="http://schemas.openxmlformats.org/drawingml/2006/main">
              <a:ext uri="{FF2B5EF4-FFF2-40B4-BE49-F238E27FC236}">
                <a16:creationId xmlns:a16="http://schemas.microsoft.com/office/drawing/2014/main" id="{BFD05EFC-CD4E-4901-95F0-0B3B6612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436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text-35">
            <a:extLst xmlns:a="http://schemas.openxmlformats.org/drawingml/2006/main">
              <a:ext uri="{FF2B5EF4-FFF2-40B4-BE49-F238E27FC236}">
                <a16:creationId xmlns:a16="http://schemas.microsoft.com/office/drawing/2014/main" id="{CBA3A71C-3AA8-4D10-8EF5-18CF0C9B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2455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Clear limits</a:t>
            </a:r>
          </a:p>
        </p:txBody>
      </p:sp>
      <p:sp>
        <p:nvSpPr>
          <p:cNvPr id="16" name="text-36">
            <a:extLst xmlns:a="http://schemas.openxmlformats.org/drawingml/2006/main">
              <a:ext uri="{FF2B5EF4-FFF2-40B4-BE49-F238E27FC236}">
                <a16:creationId xmlns:a16="http://schemas.microsoft.com/office/drawing/2014/main" id="{011EA2FD-B7E2-41EA-895D-C5B1064B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594360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Separate design intent, simulation and physical results.</a:t>
            </a:r>
          </a:p>
        </p:txBody>
      </p:sp>
    </p:spTree>
    <p:extLst>
      <p:ext uri="{BB962C8B-B14F-4D97-AF65-F5344CB8AC3E}">
        <p14:creationId xmlns:p14="http://schemas.microsoft.com/office/powerpoint/2010/main" val="16651272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CB0E31-1FFA-4311-AC80-DE2AA39414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317e1a8d149a5"/>
          <a:srcRect xmlns:a="http://schemas.openxmlformats.org/drawingml/2006/main" l="33000" t="0" r="0" b="0"/>
          <a:stretch xmlns:a="http://schemas.openxmlformats.org/drawingml/2006/main"/>
        </p:blipFill>
        <p:spPr>
          <a:xfrm xmlns:a="http://schemas.openxmlformats.org/drawingml/2006/main">
            <a:off x="6953250" y="904875"/>
            <a:ext cx="8286750" cy="6953250"/>
          </a:xfrm>
          <a:prstGeom xmlns:a="http://schemas.openxmlformats.org/drawingml/2006/main" prst="rect">
            <a:avLst/>
          </a:prstGeom>
        </p:spPr>
      </p:pic>
      <p:sp>
        <p:nvSpPr>
          <p:cNvPr id="2" name="text-37">
            <a:extLst xmlns:a="http://schemas.openxmlformats.org/drawingml/2006/main">
              <a:ext uri="{FF2B5EF4-FFF2-40B4-BE49-F238E27FC236}">
                <a16:creationId xmlns:a16="http://schemas.microsoft.com/office/drawing/2014/main" id="{FD9C46DA-29C7-493D-8497-D210CDC4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38">
            <a:extLst xmlns:a="http://schemas.openxmlformats.org/drawingml/2006/main">
              <a:ext uri="{FF2B5EF4-FFF2-40B4-BE49-F238E27FC236}">
                <a16:creationId xmlns:a16="http://schemas.microsoft.com/office/drawing/2014/main" id="{8EC6E16C-DF36-4830-89F0-69807107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4" name="text-39">
            <a:extLst xmlns:a="http://schemas.openxmlformats.org/drawingml/2006/main">
              <a:ext uri="{FF2B5EF4-FFF2-40B4-BE49-F238E27FC236}">
                <a16:creationId xmlns:a16="http://schemas.microsoft.com/office/drawing/2014/main" id="{73656EC5-B48B-4BDE-A722-34A7DDC3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04  /  05</a:t>
            </a:r>
          </a:p>
        </p:txBody>
      </p:sp>
      <p:sp>
        <p:nvSpPr>
          <p:cNvPr id="5" name="text-40">
            <a:extLst xmlns:a="http://schemas.openxmlformats.org/drawingml/2006/main">
              <a:ext uri="{FF2B5EF4-FFF2-40B4-BE49-F238E27FC236}">
                <a16:creationId xmlns:a16="http://schemas.microsoft.com/office/drawing/2014/main" id="{781DBBBE-88C7-4EDD-A847-DE707B93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PROPOSED COLLABORATION  /  CONCEPT RENDERING</a:t>
            </a:r>
          </a:p>
        </p:txBody>
      </p:sp>
      <p:sp>
        <p:nvSpPr>
          <p:cNvPr id="6" name="text-41">
            <a:extLst xmlns:a="http://schemas.openxmlformats.org/drawingml/2006/main">
              <a:ext uri="{FF2B5EF4-FFF2-40B4-BE49-F238E27FC236}">
                <a16:creationId xmlns:a16="http://schemas.microsoft.com/office/drawing/2014/main" id="{1141F13A-FF3B-432C-986E-288EECAA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9065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Open to expertise</a:t>
            </a:r>
          </a:p>
        </p:txBody>
      </p:sp>
      <p:sp>
        <p:nvSpPr>
          <p:cNvPr id="7" name="text-42">
            <a:extLst xmlns:a="http://schemas.openxmlformats.org/drawingml/2006/main">
              <a:ext uri="{FF2B5EF4-FFF2-40B4-BE49-F238E27FC236}">
                <a16:creationId xmlns:a16="http://schemas.microsoft.com/office/drawing/2014/main" id="{B4C78CA2-A136-4136-9FF2-3B56C0A0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52775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Constructive challenge</a:t>
            </a:r>
          </a:p>
        </p:txBody>
      </p:sp>
      <p:sp>
        <p:nvSpPr>
          <p:cNvPr id="8" name="text-43">
            <a:extLst xmlns:a="http://schemas.openxmlformats.org/drawingml/2006/main">
              <a:ext uri="{FF2B5EF4-FFF2-40B4-BE49-F238E27FC236}">
                <a16:creationId xmlns:a16="http://schemas.microsoft.com/office/drawing/2014/main" id="{E6872C72-2B07-4F1D-9653-5FA080C3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86200"/>
            <a:ext cx="571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Engineering feedback should</a:t>
            </a:r>
          </a:p>
          <a:p xmlns:a="http://schemas.openxmlformats.org/drawingml/2006/main">
            <a: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change weak assumptions.</a:t>
            </a:r>
          </a:p>
        </p:txBody>
      </p:sp>
      <p:sp>
        <p:nvSpPr>
          <p:cNvPr id="9" name="text-44">
            <a:extLst xmlns:a="http://schemas.openxmlformats.org/drawingml/2006/main">
              <a:ext uri="{FF2B5EF4-FFF2-40B4-BE49-F238E27FC236}">
                <a16:creationId xmlns:a16="http://schemas.microsoft.com/office/drawing/2014/main" id="{EFABB2FA-8399-4954-8F64-6E134550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9725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Shared understanding</a:t>
            </a:r>
          </a:p>
        </p:txBody>
      </p:sp>
      <p:sp>
        <p:nvSpPr>
          <p:cNvPr id="10" name="text-45">
            <a:extLst xmlns:a="http://schemas.openxmlformats.org/drawingml/2006/main">
              <a:ext uri="{FF2B5EF4-FFF2-40B4-BE49-F238E27FC236}">
                <a16:creationId xmlns:a16="http://schemas.microsoft.com/office/drawing/2014/main" id="{AB172F59-DFDC-43DB-87B2-153B3FFF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53150"/>
            <a:ext cx="571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Document decisions, responsibilities</a:t>
            </a:r>
          </a:p>
          <a:p xmlns:a="http://schemas.openxmlformats.org/drawingml/2006/main">
            <a:pPr algn="l">
              <a:defRPr sz="217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and the evidence behind them.</a:t>
            </a:r>
          </a:p>
        </p:txBody>
      </p:sp>
    </p:spTree>
    <p:extLst>
      <p:ext uri="{BB962C8B-B14F-4D97-AF65-F5344CB8AC3E}">
        <p14:creationId xmlns:p14="http://schemas.microsoft.com/office/powerpoint/2010/main" val="7634709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46">
            <a:extLst xmlns:a="http://schemas.openxmlformats.org/drawingml/2006/main">
              <a:ext uri="{FF2B5EF4-FFF2-40B4-BE49-F238E27FC236}">
                <a16:creationId xmlns:a16="http://schemas.microsoft.com/office/drawing/2014/main" id="{C72E03EE-F6B0-4EEC-9892-4BB2593C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47">
            <a:extLst xmlns:a="http://schemas.openxmlformats.org/drawingml/2006/main">
              <a:ext uri="{FF2B5EF4-FFF2-40B4-BE49-F238E27FC236}">
                <a16:creationId xmlns:a16="http://schemas.microsoft.com/office/drawing/2014/main" id="{8533BFBD-5597-4337-87B7-206E087D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MISSION AND PRINCIPLES</a:t>
            </a:r>
          </a:p>
        </p:txBody>
      </p:sp>
      <p:sp>
        <p:nvSpPr>
          <p:cNvPr id="3" name="text-48">
            <a:extLst xmlns:a="http://schemas.openxmlformats.org/drawingml/2006/main">
              <a:ext uri="{FF2B5EF4-FFF2-40B4-BE49-F238E27FC236}">
                <a16:creationId xmlns:a16="http://schemas.microsoft.com/office/drawing/2014/main" id="{2056849B-467D-4031-8CF9-C3C33698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04  /  06</a:t>
            </a:r>
          </a:p>
        </p:txBody>
      </p:sp>
      <p:sp>
        <p:nvSpPr>
          <p:cNvPr id="4" name="text-49">
            <a:extLst xmlns:a="http://schemas.openxmlformats.org/drawingml/2006/main">
              <a:ext uri="{FF2B5EF4-FFF2-40B4-BE49-F238E27FC236}">
                <a16:creationId xmlns:a16="http://schemas.microsoft.com/office/drawing/2014/main" id="{D38F1258-165D-49D8-8465-A6D842682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LONG-TERM AMBITION</a:t>
            </a:r>
          </a:p>
        </p:txBody>
      </p:sp>
      <p:sp>
        <p:nvSpPr>
          <p:cNvPr id="5" name="text-50">
            <a:extLst xmlns:a="http://schemas.openxmlformats.org/drawingml/2006/main">
              <a:ext uri="{FF2B5EF4-FFF2-40B4-BE49-F238E27FC236}">
                <a16:creationId xmlns:a16="http://schemas.microsoft.com/office/drawing/2014/main" id="{A88A12C8-E692-40A5-A76D-B3B64269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13335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64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Useful assistance.</a:t>
            </a:r>
          </a:p>
          <a:p xmlns:a="http://schemas.openxmlformats.org/drawingml/2006/main">
            <a:pPr algn="l">
              <a:defRPr sz="64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64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Responsible progress.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59CDC-2723-41FD-86F2-BACD55C5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72125"/>
            <a:ext cx="1905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78F6"/>
          </a:solidFill>
          <a:ln xmlns:a="http://schemas.openxmlformats.org/drawingml/2006/main" w="0">
            <a:noFill/>
          </a:ln>
        </p:spPr>
      </p:sp>
      <p:sp>
        <p:nvSpPr>
          <p:cNvPr id="7" name="text-51">
            <a:extLst xmlns:a="http://schemas.openxmlformats.org/drawingml/2006/main">
              <a:ext uri="{FF2B5EF4-FFF2-40B4-BE49-F238E27FC236}">
                <a16:creationId xmlns:a16="http://schemas.microsoft.com/office/drawing/2014/main" id="{F829C124-0B4A-441F-A51C-19BC39DE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1725"/>
            <a:ext cx="1238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Improve one validated capability at a time,</a:t>
            </a:r>
          </a:p>
          <a:p xmlns:a="http://schemas.openxmlformats.org/drawingml/2006/main">
            <a:pPr algn="l">
              <a:defRPr sz="28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with people’s needs guiding the work.</a:t>
            </a:r>
          </a:p>
        </p:txBody>
      </p:sp>
    </p:spTree>
    <p:extLst>
      <p:ext uri="{BB962C8B-B14F-4D97-AF65-F5344CB8AC3E}">
        <p14:creationId xmlns:p14="http://schemas.microsoft.com/office/powerpoint/2010/main" val="20388980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2026-10-20T21:37:13.2330000Z</dcterms:created>
  <dcterms:modified xsi:type="dcterms:W3CDTF">2026-10-20T21:37:13.2330000Z</dcterms:modified>
</coreProperties>
</file>