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617ef25a23f4a11" /><Relationship Type="http://schemas.openxmlformats.org/officeDocument/2006/relationships/extended-properties" Target="/docProps/app.xml" Id="R6fa23759a56140f9" /><Relationship Type="http://schemas.openxmlformats.org/officeDocument/2006/relationships/officeDocument" Target="/ppt/presentation.xml" Id="Rb3c8a49c263c464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fb7dd7d69474e3b"/>
  </p:sldMasterIdLst>
  <p:notesMasterIdLst>
    <p:notesMasterId xmlns:r="http://schemas.openxmlformats.org/officeDocument/2006/relationships" r:id="Ra2535c66429d4e53"/>
  </p:notesMasterIdLst>
  <p:sldIdLst>
    <p:sldId xmlns:r="http://schemas.openxmlformats.org/officeDocument/2006/relationships" id="256" r:id="R50e0721bcd534e78"/>
    <p:sldId xmlns:r="http://schemas.openxmlformats.org/officeDocument/2006/relationships" id="257" r:id="R52d50b1af62340a6"/>
    <p:sldId xmlns:r="http://schemas.openxmlformats.org/officeDocument/2006/relationships" id="258" r:id="Rb8cbc08728cb456e"/>
    <p:sldId xmlns:r="http://schemas.openxmlformats.org/officeDocument/2006/relationships" id="259" r:id="R2de4d569c7b948ce"/>
    <p:sldId xmlns:r="http://schemas.openxmlformats.org/officeDocument/2006/relationships" id="260" r:id="R12e7dc2a531e48ed"/>
    <p:sldId xmlns:r="http://schemas.openxmlformats.org/officeDocument/2006/relationships" id="261" r:id="Rba7ae910fe054b1b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6e4ae10f9034122" /><Relationship Type="http://schemas.openxmlformats.org/officeDocument/2006/relationships/slideMaster" Target="/ppt/slideMasters/slideMaster1.xml" Id="R5fb7dd7d69474e3b" /><Relationship Type="http://schemas.openxmlformats.org/officeDocument/2006/relationships/notesMaster" Target="/ppt/notesMasters/notesMaster1.xml" Id="Ra2535c66429d4e53" /><Relationship Type="http://schemas.openxmlformats.org/officeDocument/2006/relationships/presProps" Target="/ppt/presProps.xml" Id="Rfaff22f5390a4286" /><Relationship Type="http://schemas.openxmlformats.org/officeDocument/2006/relationships/tableStyles" Target="/ppt/tableStyles.xml" Id="Rd0f9281c58964197" /><Relationship Type="http://schemas.openxmlformats.org/officeDocument/2006/relationships/slide" Target="/ppt/slides/slide1.xml" Id="R50e0721bcd534e78" /><Relationship Type="http://schemas.openxmlformats.org/officeDocument/2006/relationships/slide" Target="/ppt/slides/slide2.xml" Id="R52d50b1af62340a6" /><Relationship Type="http://schemas.openxmlformats.org/officeDocument/2006/relationships/slide" Target="/ppt/slides/slide3.xml" Id="Rb8cbc08728cb456e" /><Relationship Type="http://schemas.openxmlformats.org/officeDocument/2006/relationships/slide" Target="/ppt/slides/slide4.xml" Id="R2de4d569c7b948ce" /><Relationship Type="http://schemas.openxmlformats.org/officeDocument/2006/relationships/slide" Target="/ppt/slides/slide5.xml" Id="R12e7dc2a531e48ed" /><Relationship Type="http://schemas.openxmlformats.org/officeDocument/2006/relationships/slide" Target="/ppt/slides/slide6.xml" Id="Rba7ae910fe054b1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1c0a272666b465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4e39daacff045df" /><Relationship Type="http://schemas.openxmlformats.org/officeDocument/2006/relationships/notesMaster" Target="/ppt/notesMasters/notesMaster1.xml" Id="R540a0fd537bc4fa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5704cba81364740" /><Relationship Type="http://schemas.openxmlformats.org/officeDocument/2006/relationships/notesMaster" Target="/ppt/notesMasters/notesMaster1.xml" Id="R04147f6ad1aa444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40d0734bfed472e" /><Relationship Type="http://schemas.openxmlformats.org/officeDocument/2006/relationships/notesMaster" Target="/ppt/notesMasters/notesMaster1.xml" Id="R87af52dd8483479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3c46793541d42a0" /><Relationship Type="http://schemas.openxmlformats.org/officeDocument/2006/relationships/notesMaster" Target="/ppt/notesMasters/notesMaster1.xml" Id="Rcb1da51e354941e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d5c709280ed4cb6" /><Relationship Type="http://schemas.openxmlformats.org/officeDocument/2006/relationships/notesMaster" Target="/ppt/notesMasters/notesMaster1.xml" Id="R2dd4972d3a39433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3448a5789c9450c" /><Relationship Type="http://schemas.openxmlformats.org/officeDocument/2006/relationships/notesMaster" Target="/ppt/notesMasters/notesMaster1.xml" Id="Rb4816a06ff85417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 production brief dated 2026-10-20. </a:t>
            </a:r>
          </a:p>
          <a:p xmlns:a="http://schemas.openxmlformats.org/drawingml/2006/main">
            <a:r>
              <a:t>All robot capabilities, engineering phases and safeguards are proposals. No physical prototype or validated performance is asserted. Illustrations are concept renders. Original portrait extracted unchanged from the user's previous 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 production brief dated 2026-10-20. </a:t>
            </a:r>
          </a:p>
          <a:p xmlns:a="http://schemas.openxmlformats.org/drawingml/2006/main">
            <a:r>
              <a:t>All robot capabilities, engineering phases and safeguards are proposals. No physical prototype or validated performance is asserted. Illustrations are concept renders. Original portrait extracted unchanged from the user's previous 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 production brief dated 2026-10-20. </a:t>
            </a:r>
          </a:p>
          <a:p xmlns:a="http://schemas.openxmlformats.org/drawingml/2006/main">
            <a:r>
              <a:t>All robot capabilities, engineering phases and safeguards are proposals. No physical prototype or validated performance is asserted. Illustrations are concept renders. Original portrait extracted unchanged from the user's previous 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 production brief dated 2026-10-20. </a:t>
            </a:r>
          </a:p>
          <a:p xmlns:a="http://schemas.openxmlformats.org/drawingml/2006/main">
            <a:r>
              <a:t>All robot capabilities, engineering phases and safeguards are proposals. No physical prototype or validated performance is asserted. Illustrations are concept renders. Original portrait extracted unchanged from the user's previous 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 production brief dated 2026-10-20. </a:t>
            </a:r>
          </a:p>
          <a:p xmlns:a="http://schemas.openxmlformats.org/drawingml/2006/main">
            <a:r>
              <a:t>All robot capabilities, engineering phases and safeguards are proposals. No physical prototype or validated performance is asserted. Illustrations are concept renders. Original portrait extracted unchanged from the user's previous 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 production brief dated 2026-10-20. </a:t>
            </a:r>
          </a:p>
          <a:p xmlns:a="http://schemas.openxmlformats.org/drawingml/2006/main">
            <a:r>
              <a:t>All robot capabilities, engineering phases and safeguards are proposals. No physical prototype or validated performance is asserted. Illustrations are concept renders. Original portrait extracted unchanged from the user's previous 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8512c7bacbc49d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a55197698814cd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f7c6e7704b44cf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da3303bc9ce4f6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894198b48744daa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5b9015e1d2a41e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66640B4-723A-4C37-A342-07F4B4DAFD0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238500"/>
            <a:ext cx="12192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BD1F57B-8430-4966-B2F6-9FFA4171B96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86000" y="4714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DC7EBB7-A70C-4191-9E0F-74175351209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571875"/>
            <a:ext cx="12192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C6FC503-FF24-4DEB-B3FD-26BD26C5411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2F30A97-EDE6-4664-9C66-6458F4272FC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13525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4CC5667-C9C2-4CD2-BFA2-81FFF8B6EB6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8A2D579-91F9-48C8-A235-C6DF42ED2BA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DE11847-043C-4B72-A48D-9EBD14818B1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96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F2DDEE4-1F1F-42C0-8A3A-BB6DB968940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CE4893E-2948-4840-8DC6-ED5551F19DA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5e1c6ab1a9f44c1" /><Relationship Type="http://schemas.openxmlformats.org/officeDocument/2006/relationships/slideLayout" Target="/ppt/slideLayouts/slideLayout1.xml" Id="Rbc4575facf1c44e6" /><Relationship Type="http://schemas.openxmlformats.org/officeDocument/2006/relationships/slideLayout" Target="/ppt/slideLayouts/slideLayout2.xml" Id="R7ca245dbf1964222" /><Relationship Type="http://schemas.openxmlformats.org/officeDocument/2006/relationships/slideLayout" Target="/ppt/slideLayouts/slideLayout3.xml" Id="R5428cdfc0c9544b9" /><Relationship Type="http://schemas.openxmlformats.org/officeDocument/2006/relationships/slideLayout" Target="/ppt/slideLayouts/slideLayout4.xml" Id="R09ddfd664a114cc6" /><Relationship Type="http://schemas.openxmlformats.org/officeDocument/2006/relationships/slideLayout" Target="/ppt/slideLayouts/slideLayout5.xml" Id="Rbbe159f55fa940fa" /><Relationship Type="http://schemas.openxmlformats.org/officeDocument/2006/relationships/slideLayout" Target="/ppt/slideLayouts/slideLayout6.xml" Id="R059fee5a918c427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c4575facf1c44e6"/>
    <p:sldLayoutId xmlns:r="http://schemas.openxmlformats.org/officeDocument/2006/relationships" id="2147483650" r:id="R7ca245dbf1964222"/>
    <p:sldLayoutId xmlns:r="http://schemas.openxmlformats.org/officeDocument/2006/relationships" id="2147483651" r:id="R5428cdfc0c9544b9"/>
    <p:sldLayoutId xmlns:r="http://schemas.openxmlformats.org/officeDocument/2006/relationships" id="2147483652" r:id="R09ddfd664a114cc6"/>
    <p:sldLayoutId xmlns:r="http://schemas.openxmlformats.org/officeDocument/2006/relationships" id="2147483653" r:id="Rbbe159f55fa940fa"/>
    <p:sldLayoutId xmlns:r="http://schemas.openxmlformats.org/officeDocument/2006/relationships" id="2147483654" r:id="R059fee5a918c427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cc4f1a4b84c4751" /><Relationship Type="http://schemas.openxmlformats.org/officeDocument/2006/relationships/image" Target="/ppt/media/image.png" Id="R865f5362cf394db0" /><Relationship Type="http://schemas.openxmlformats.org/officeDocument/2006/relationships/notesSlide" Target="/ppt/notesSlides/notesSlide1.xml" Id="Rf29cc1adefba476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981ae57ea004859" /><Relationship Type="http://schemas.openxmlformats.org/officeDocument/2006/relationships/notesSlide" Target="/ppt/notesSlides/notesSlide2.xml" Id="Rbf53f1b59b8b40a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3c980fca3141e1" /><Relationship Type="http://schemas.openxmlformats.org/officeDocument/2006/relationships/image" Target="/ppt/media/image2.png" Id="R9994d5f96cdb4e26" /><Relationship Type="http://schemas.openxmlformats.org/officeDocument/2006/relationships/notesSlide" Target="/ppt/notesSlides/notesSlide3.xml" Id="Rd0ec07da94614a8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f6b20b46a034c25" /><Relationship Type="http://schemas.openxmlformats.org/officeDocument/2006/relationships/notesSlide" Target="/ppt/notesSlides/notesSlide4.xml" Id="Rda30728ebc6841d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fe3f99383f147e9" /><Relationship Type="http://schemas.openxmlformats.org/officeDocument/2006/relationships/image" Target="/ppt/media/image3.png" Id="R570bdb534ccd439b" /><Relationship Type="http://schemas.openxmlformats.org/officeDocument/2006/relationships/notesSlide" Target="/ppt/notesSlides/notesSlide5.xml" Id="R3712e2fd351542a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f36cbdf06eb4d81" /><Relationship Type="http://schemas.openxmlformats.org/officeDocument/2006/relationships/notesSlide" Target="/ppt/notesSlides/notesSlide6.xml" Id="Re64db443c50844b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1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F50B46-C5BA-4DCD-A2B5-8B45C22D9BF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5f5362cf394db0"/>
          <a:srcRect xmlns:a="http://schemas.openxmlformats.org/drawingml/2006/main" l="48000" t="0" r="0" b="0"/>
          <a:stretch xmlns:a="http://schemas.openxmlformats.org/drawingml/2006/main"/>
        </p:blipFill>
        <p:spPr>
          <a:xfrm xmlns:a="http://schemas.openxmlformats.org/drawingml/2006/main">
            <a:off x="7429500" y="0"/>
            <a:ext cx="78105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BD4EA2-1796-43F2-8DF8-1B9F72335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429500" cy="857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120"/>
          </a:solidFill>
          <a:ln xmlns:a="http://schemas.openxmlformats.org/drawingml/2006/main" w="0">
            <a:noFill/>
          </a:ln>
        </p:spPr>
      </p:sp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A1650029-4F6D-4F34-AA51-6854F7C38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A U R O R A</a:t>
            </a:r>
          </a:p>
        </p:txBody>
      </p:sp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BA16C401-DA7C-4EF9-9C85-77F584E83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80581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05  /  01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BA9005E7-882A-4ECF-B302-67C7B5523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58150"/>
            <a:ext cx="1047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SEVEN PLANNED PHASES  /  CONCEPT RENDERING</a:t>
            </a:r>
          </a:p>
        </p:txBody>
      </p:sp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145A0E03-D068-4416-9332-91654BB4F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47900"/>
            <a:ext cx="685800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0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60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60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60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60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60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60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60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60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60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60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6000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The future</a:t>
            </a:r>
          </a:p>
          <a:p xmlns:a="http://schemas.openxmlformats.org/drawingml/2006/main">
            <a:pPr algn="l">
              <a:defRPr sz="60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6000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of AURORA</a:t>
            </a:r>
          </a:p>
        </p:txBody>
      </p:sp>
      <p:sp>
        <p:nvSpPr>
          <p:cNvPr id="7" name="text-5">
            <a:extLst xmlns:a="http://schemas.openxmlformats.org/drawingml/2006/main">
              <a:ext uri="{FF2B5EF4-FFF2-40B4-BE49-F238E27FC236}">
                <a16:creationId xmlns:a16="http://schemas.microsoft.com/office/drawing/2014/main" id="{1541ABDD-C4E3-4858-8E39-81CBB750F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05450"/>
            <a:ext cx="5905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0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0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0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0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0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0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0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0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0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Progress depends on evidence.</a:t>
            </a:r>
          </a:p>
          <a:p xmlns:a="http://schemas.openxmlformats.org/drawingml/2006/main">
            <a:pPr algn="l">
              <a:defRPr sz="240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No launch date is promised.</a:t>
            </a:r>
          </a:p>
        </p:txBody>
      </p:sp>
    </p:spTree>
    <p:extLst>
      <p:ext uri="{BB962C8B-B14F-4D97-AF65-F5344CB8AC3E}">
        <p14:creationId xmlns:p14="http://schemas.microsoft.com/office/powerpoint/2010/main" val="42485063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6">
            <a:extLst xmlns:a="http://schemas.openxmlformats.org/drawingml/2006/main">
              <a:ext uri="{FF2B5EF4-FFF2-40B4-BE49-F238E27FC236}">
                <a16:creationId xmlns:a16="http://schemas.microsoft.com/office/drawing/2014/main" id="{AC3FEEF3-D520-460A-B568-F74B870FF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A U R O R A</a:t>
            </a:r>
          </a:p>
        </p:txBody>
      </p:sp>
      <p:sp>
        <p:nvSpPr>
          <p:cNvPr id="2" name="text-7">
            <a:extLst xmlns:a="http://schemas.openxmlformats.org/drawingml/2006/main">
              <a:ext uri="{FF2B5EF4-FFF2-40B4-BE49-F238E27FC236}">
                <a16:creationId xmlns:a16="http://schemas.microsoft.com/office/drawing/2014/main" id="{2076925C-8F45-4E94-929D-D652BD5FC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447675"/>
            <a:ext cx="438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FUTURE ROADMAP</a:t>
            </a:r>
          </a:p>
        </p:txBody>
      </p:sp>
      <p:sp>
        <p:nvSpPr>
          <p:cNvPr id="3" name="text-8">
            <a:extLst xmlns:a="http://schemas.openxmlformats.org/drawingml/2006/main">
              <a:ext uri="{FF2B5EF4-FFF2-40B4-BE49-F238E27FC236}">
                <a16:creationId xmlns:a16="http://schemas.microsoft.com/office/drawing/2014/main" id="{14F04140-F729-4719-A03A-16F661FA6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0" y="80581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05  /  02</a:t>
            </a:r>
          </a:p>
        </p:txBody>
      </p:sp>
      <p:sp>
        <p:nvSpPr>
          <p:cNvPr id="4" name="text-9">
            <a:extLst xmlns:a="http://schemas.openxmlformats.org/drawingml/2006/main">
              <a:ext uri="{FF2B5EF4-FFF2-40B4-BE49-F238E27FC236}">
                <a16:creationId xmlns:a16="http://schemas.microsoft.com/office/drawing/2014/main" id="{946AECA4-E619-4973-BA3B-79A82DEB4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58150"/>
            <a:ext cx="1047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PLANNED PHASES 01–02</a:t>
            </a:r>
          </a:p>
        </p:txBody>
      </p:sp>
      <p:sp>
        <p:nvSpPr>
          <p:cNvPr id="5" name="text-10">
            <a:extLst xmlns:a="http://schemas.openxmlformats.org/drawingml/2006/main">
              <a:ext uri="{FF2B5EF4-FFF2-40B4-BE49-F238E27FC236}">
                <a16:creationId xmlns:a16="http://schemas.microsoft.com/office/drawing/2014/main" id="{41D2AFB2-469E-4B1F-8171-66B645571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81100"/>
            <a:ext cx="135255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4350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Requirements before full system design</a:t>
            </a:r>
          </a:p>
        </p:txBody>
      </p:sp>
      <p:sp>
        <p:nvSpPr>
          <p:cNvPr id="6" name="text-11">
            <a:extLst xmlns:a="http://schemas.openxmlformats.org/drawingml/2006/main">
              <a:ext uri="{FF2B5EF4-FFF2-40B4-BE49-F238E27FC236}">
                <a16:creationId xmlns:a16="http://schemas.microsoft.com/office/drawing/2014/main" id="{76A0AEFE-8D67-475D-823D-77936F47A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43250"/>
            <a:ext cx="619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pPr>
            <a:r>
              <a:rPr sz="4500" b="0">
                <a:solidFill>
                  <a:srgbClr val="3478F6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5FDEF4-6D28-4FD0-86BB-A3BE69C32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33850"/>
            <a:ext cx="619125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CE6"/>
          </a:solidFill>
          <a:ln xmlns:a="http://schemas.openxmlformats.org/drawingml/2006/main" w="0">
            <a:noFill/>
          </a:ln>
        </p:spPr>
      </p:sp>
      <p:sp>
        <p:nvSpPr>
          <p:cNvPr id="8" name="text-12">
            <a:extLst xmlns:a="http://schemas.openxmlformats.org/drawingml/2006/main">
              <a:ext uri="{FF2B5EF4-FFF2-40B4-BE49-F238E27FC236}">
                <a16:creationId xmlns:a16="http://schemas.microsoft.com/office/drawing/2014/main" id="{0A53906E-B74C-4885-8C35-8A51FBD90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00550"/>
            <a:ext cx="6191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2475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Research and requirements</a:t>
            </a:r>
          </a:p>
        </p:txBody>
      </p:sp>
      <p:sp>
        <p:nvSpPr>
          <p:cNvPr id="9" name="text-13">
            <a:extLst xmlns:a="http://schemas.openxmlformats.org/drawingml/2006/main">
              <a:ext uri="{FF2B5EF4-FFF2-40B4-BE49-F238E27FC236}">
                <a16:creationId xmlns:a16="http://schemas.microsoft.com/office/drawing/2014/main" id="{CD35B14E-3C2F-4FDE-8CDC-E3E76BA08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05450"/>
            <a:ext cx="6191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Choose household tasks.</a:t>
            </a:r>
          </a:p>
          <a:p xmlns:a="http://schemas.openxmlformats.org/drawingml/2006/main">
            <a: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Define operating limits.</a:t>
            </a:r>
          </a:p>
          <a:p xmlns:a="http://schemas.openxmlformats.org/drawingml/2006/main">
            <a: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Review risks and user needs.</a:t>
            </a:r>
          </a:p>
        </p:txBody>
      </p:sp>
      <p:sp>
        <p:nvSpPr>
          <p:cNvPr id="10" name="text-14">
            <a:extLst xmlns:a="http://schemas.openxmlformats.org/drawingml/2006/main">
              <a:ext uri="{FF2B5EF4-FFF2-40B4-BE49-F238E27FC236}">
                <a16:creationId xmlns:a16="http://schemas.microsoft.com/office/drawing/2014/main" id="{53DB0BA9-1C4D-4399-9E1E-C9B86F125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143250"/>
            <a:ext cx="619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pPr>
            <a:r>
              <a:rPr sz="4500" b="0">
                <a:solidFill>
                  <a:srgbClr val="3478F6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3B2D63-1CA3-4550-9FCF-2B5E73CC3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133850"/>
            <a:ext cx="619125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CE6"/>
          </a:solidFill>
          <a:ln xmlns:a="http://schemas.openxmlformats.org/drawingml/2006/main" w="0">
            <a:noFill/>
          </a:ln>
        </p:spPr>
      </p:sp>
      <p:sp>
        <p:nvSpPr>
          <p:cNvPr id="12" name="text-15">
            <a:extLst xmlns:a="http://schemas.openxmlformats.org/drawingml/2006/main">
              <a:ext uri="{FF2B5EF4-FFF2-40B4-BE49-F238E27FC236}">
                <a16:creationId xmlns:a16="http://schemas.microsoft.com/office/drawing/2014/main" id="{217E0F5C-8B70-49CE-8B0A-CB2C31F81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400550"/>
            <a:ext cx="6191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2475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Mechanical and electrical design</a:t>
            </a:r>
          </a:p>
        </p:txBody>
      </p:sp>
      <p:sp>
        <p:nvSpPr>
          <p:cNvPr id="13" name="text-16">
            <a:extLst xmlns:a="http://schemas.openxmlformats.org/drawingml/2006/main">
              <a:ext uri="{FF2B5EF4-FFF2-40B4-BE49-F238E27FC236}">
                <a16:creationId xmlns:a16="http://schemas.microsoft.com/office/drawing/2014/main" id="{61AACCF3-9638-4DE9-A652-4CD4AB331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5505450"/>
            <a:ext cx="6191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Develop the architecture.</a:t>
            </a:r>
          </a:p>
          <a:p xmlns:a="http://schemas.openxmlformats.org/drawingml/2006/main">
            <a: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Study motion and power constraints.</a:t>
            </a:r>
          </a:p>
          <a:p xmlns:a="http://schemas.openxmlformats.org/drawingml/2006/main">
            <a: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Review engineering feasibility.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DAC29D-710F-45E8-860F-FFA6EA01F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239000"/>
            <a:ext cx="137160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CE6"/>
          </a:solidFill>
          <a:ln xmlns:a="http://schemas.openxmlformats.org/drawingml/2006/main" w="0">
            <a:noFill/>
          </a:ln>
        </p:spPr>
      </p:sp>
      <p:sp>
        <p:nvSpPr>
          <p:cNvPr id="15" name="text-17">
            <a:extLst xmlns:a="http://schemas.openxmlformats.org/drawingml/2006/main">
              <a:ext uri="{FF2B5EF4-FFF2-40B4-BE49-F238E27FC236}">
                <a16:creationId xmlns:a16="http://schemas.microsoft.com/office/drawing/2014/main" id="{51540D16-B3AF-470F-9AC0-99F2A4C25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477125"/>
            <a:ext cx="12858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Review gate: agreed requirements and a credible engineering approach.</a:t>
            </a:r>
          </a:p>
        </p:txBody>
      </p:sp>
    </p:spTree>
    <p:extLst>
      <p:ext uri="{BB962C8B-B14F-4D97-AF65-F5344CB8AC3E}">
        <p14:creationId xmlns:p14="http://schemas.microsoft.com/office/powerpoint/2010/main" val="44883460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C213DC-3AB1-4196-87EF-B82190B9C66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94d5f96cdb4e26"/>
          <a:srcRect xmlns:a="http://schemas.openxmlformats.org/drawingml/2006/main" l="48000" t="0" r="0" b="0"/>
          <a:stretch xmlns:a="http://schemas.openxmlformats.org/drawingml/2006/main"/>
        </p:blipFill>
        <p:spPr>
          <a:xfrm xmlns:a="http://schemas.openxmlformats.org/drawingml/2006/main">
            <a:off x="8001000" y="0"/>
            <a:ext cx="7239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97237A-012E-4FE4-A5D8-B870CB9C6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8001000" cy="857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3" name="text-18">
            <a:extLst xmlns:a="http://schemas.openxmlformats.org/drawingml/2006/main">
              <a:ext uri="{FF2B5EF4-FFF2-40B4-BE49-F238E27FC236}">
                <a16:creationId xmlns:a16="http://schemas.microsoft.com/office/drawing/2014/main" id="{42D60D6D-BC12-4755-A397-8B4FB0146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A U R O R A</a:t>
            </a:r>
          </a:p>
        </p:txBody>
      </p:sp>
      <p:sp>
        <p:nvSpPr>
          <p:cNvPr id="4" name="text-19">
            <a:extLst xmlns:a="http://schemas.openxmlformats.org/drawingml/2006/main">
              <a:ext uri="{FF2B5EF4-FFF2-40B4-BE49-F238E27FC236}">
                <a16:creationId xmlns:a16="http://schemas.microsoft.com/office/drawing/2014/main" id="{A4331F60-28F3-474B-AB18-931E30398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0" y="80581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05  /  03</a:t>
            </a:r>
          </a:p>
        </p:txBody>
      </p:sp>
      <p:sp>
        <p:nvSpPr>
          <p:cNvPr id="5" name="text-20">
            <a:extLst xmlns:a="http://schemas.openxmlformats.org/drawingml/2006/main">
              <a:ext uri="{FF2B5EF4-FFF2-40B4-BE49-F238E27FC236}">
                <a16:creationId xmlns:a16="http://schemas.microsoft.com/office/drawing/2014/main" id="{782C2F4C-5397-4DBD-BFE1-1F332AE28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58150"/>
            <a:ext cx="1047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PLANNED PHASE 03  /  CONCEPT RENDERING</a:t>
            </a:r>
          </a:p>
        </p:txBody>
      </p:sp>
      <p:sp>
        <p:nvSpPr>
          <p:cNvPr id="6" name="text-21">
            <a:extLst xmlns:a="http://schemas.openxmlformats.org/drawingml/2006/main">
              <a:ext uri="{FF2B5EF4-FFF2-40B4-BE49-F238E27FC236}">
                <a16:creationId xmlns:a16="http://schemas.microsoft.com/office/drawing/2014/main" id="{03CC6AD8-A4B4-4A08-9BFC-F99FEA84F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333500"/>
            <a:ext cx="676275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1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51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51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51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51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51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51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51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51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51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51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5100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Component</a:t>
            </a:r>
          </a:p>
          <a:p xmlns:a="http://schemas.openxmlformats.org/drawingml/2006/main">
            <a:pPr algn="l">
              <a:defRPr sz="51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5100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prototypes</a:t>
            </a:r>
          </a:p>
        </p:txBody>
      </p:sp>
      <p:sp>
        <p:nvSpPr>
          <p:cNvPr id="7" name="text-22">
            <a:extLst xmlns:a="http://schemas.openxmlformats.org/drawingml/2006/main">
              <a:ext uri="{FF2B5EF4-FFF2-40B4-BE49-F238E27FC236}">
                <a16:creationId xmlns:a16="http://schemas.microsoft.com/office/drawing/2014/main" id="{E3B2086D-19B1-427D-9750-67CF104D5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333750"/>
            <a:ext cx="1619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75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675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675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675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675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675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675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675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675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675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675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pPr>
            <a:r>
              <a:rPr sz="6750" b="0">
                <a:solidFill>
                  <a:srgbClr val="3478F6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8" name="text-23">
            <a:extLst xmlns:a="http://schemas.openxmlformats.org/drawingml/2006/main">
              <a:ext uri="{FF2B5EF4-FFF2-40B4-BE49-F238E27FC236}">
                <a16:creationId xmlns:a16="http://schemas.microsoft.com/office/drawing/2014/main" id="{D608DDC4-0A9B-439F-A1D7-1778E8991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791075"/>
            <a:ext cx="6477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7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7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7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7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7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7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7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7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7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2700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Test mechanisms, sensing and</a:t>
            </a:r>
          </a:p>
          <a:p xmlns:a="http://schemas.openxmlformats.org/drawingml/2006/main">
            <a:pPr algn="l">
              <a:defRPr sz="27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2700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interfaces separately before</a:t>
            </a:r>
          </a:p>
          <a:p xmlns:a="http://schemas.openxmlformats.org/drawingml/2006/main">
            <a:pPr algn="l">
              <a:defRPr sz="27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2700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assembling a full system.</a:t>
            </a:r>
          </a:p>
        </p:txBody>
      </p:sp>
      <p:sp>
        <p:nvSpPr>
          <p:cNvPr id="9" name="text-24">
            <a:extLst xmlns:a="http://schemas.openxmlformats.org/drawingml/2006/main">
              <a:ext uri="{FF2B5EF4-FFF2-40B4-BE49-F238E27FC236}">
                <a16:creationId xmlns:a16="http://schemas.microsoft.com/office/drawing/2014/main" id="{BD188D46-F39A-44A4-BD2E-DF329C4B1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010400"/>
            <a:ext cx="6381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Review gate: repeatable component</a:t>
            </a:r>
          </a:p>
          <a:p xmlns:a="http://schemas.openxmlformats.org/drawingml/2006/main">
            <a:pPr algn="l">
              <a:defRPr sz="18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measurements under controlled conditions.</a:t>
            </a:r>
          </a:p>
        </p:txBody>
      </p:sp>
    </p:spTree>
    <p:extLst>
      <p:ext uri="{BB962C8B-B14F-4D97-AF65-F5344CB8AC3E}">
        <p14:creationId xmlns:p14="http://schemas.microsoft.com/office/powerpoint/2010/main" val="18447925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B11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25">
            <a:extLst xmlns:a="http://schemas.openxmlformats.org/drawingml/2006/main">
              <a:ext uri="{FF2B5EF4-FFF2-40B4-BE49-F238E27FC236}">
                <a16:creationId xmlns:a16="http://schemas.microsoft.com/office/drawing/2014/main" id="{D829C6AF-2BF4-4BCD-AC46-AB403B8C4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A U R O R A</a:t>
            </a:r>
          </a:p>
        </p:txBody>
      </p:sp>
      <p:sp>
        <p:nvSpPr>
          <p:cNvPr id="2" name="text-26">
            <a:extLst xmlns:a="http://schemas.openxmlformats.org/drawingml/2006/main">
              <a:ext uri="{FF2B5EF4-FFF2-40B4-BE49-F238E27FC236}">
                <a16:creationId xmlns:a16="http://schemas.microsoft.com/office/drawing/2014/main" id="{83310E16-B9FC-459D-9F0E-C7AB4A942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447675"/>
            <a:ext cx="438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FUTURE ROADMAP</a:t>
            </a:r>
          </a:p>
        </p:txBody>
      </p:sp>
      <p:sp>
        <p:nvSpPr>
          <p:cNvPr id="3" name="text-27">
            <a:extLst xmlns:a="http://schemas.openxmlformats.org/drawingml/2006/main">
              <a:ext uri="{FF2B5EF4-FFF2-40B4-BE49-F238E27FC236}">
                <a16:creationId xmlns:a16="http://schemas.microsoft.com/office/drawing/2014/main" id="{9F676A90-D673-46D5-90FC-466B9B6EF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0" y="80581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05  /  04</a:t>
            </a:r>
          </a:p>
        </p:txBody>
      </p:sp>
      <p:sp>
        <p:nvSpPr>
          <p:cNvPr id="4" name="text-28">
            <a:extLst xmlns:a="http://schemas.openxmlformats.org/drawingml/2006/main">
              <a:ext uri="{FF2B5EF4-FFF2-40B4-BE49-F238E27FC236}">
                <a16:creationId xmlns:a16="http://schemas.microsoft.com/office/drawing/2014/main" id="{956D86B3-6C67-4CBD-81D8-5FB4C13A1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58150"/>
            <a:ext cx="1047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PLANNED PHASES 04–05</a:t>
            </a:r>
          </a:p>
        </p:txBody>
      </p:sp>
      <p:sp>
        <p:nvSpPr>
          <p:cNvPr id="5" name="text-29">
            <a:extLst xmlns:a="http://schemas.openxmlformats.org/drawingml/2006/main">
              <a:ext uri="{FF2B5EF4-FFF2-40B4-BE49-F238E27FC236}">
                <a16:creationId xmlns:a16="http://schemas.microsoft.com/office/drawing/2014/main" id="{D49595AC-E035-4842-9D07-A6C93E00E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81100"/>
            <a:ext cx="135255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4350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Integration meets controlled testing</a:t>
            </a:r>
          </a:p>
        </p:txBody>
      </p:sp>
      <p:sp>
        <p:nvSpPr>
          <p:cNvPr id="6" name="text-30">
            <a:extLst xmlns:a="http://schemas.openxmlformats.org/drawingml/2006/main">
              <a:ext uri="{FF2B5EF4-FFF2-40B4-BE49-F238E27FC236}">
                <a16:creationId xmlns:a16="http://schemas.microsoft.com/office/drawing/2014/main" id="{F34FBC2E-241E-44D3-B585-5E158ADF9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24200"/>
            <a:ext cx="619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pPr>
            <a:r>
              <a:rPr sz="4500" b="0">
                <a:solidFill>
                  <a:srgbClr val="3478F6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D055C8-E1CA-41CE-A006-55AFE31F7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14800"/>
            <a:ext cx="619125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4155"/>
          </a:solidFill>
          <a:ln xmlns:a="http://schemas.openxmlformats.org/drawingml/2006/main" w="0">
            <a:noFill/>
          </a:ln>
        </p:spPr>
      </p:sp>
      <p:sp>
        <p:nvSpPr>
          <p:cNvPr id="8" name="text-31">
            <a:extLst xmlns:a="http://schemas.openxmlformats.org/drawingml/2006/main">
              <a:ext uri="{FF2B5EF4-FFF2-40B4-BE49-F238E27FC236}">
                <a16:creationId xmlns:a16="http://schemas.microsoft.com/office/drawing/2014/main" id="{43F6CA65-FA1B-400F-90EF-859FDE57A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81500"/>
            <a:ext cx="6191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2475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Software and AI integration</a:t>
            </a:r>
          </a:p>
        </p:txBody>
      </p:sp>
      <p:sp>
        <p:nvSpPr>
          <p:cNvPr id="9" name="text-32">
            <a:extLst xmlns:a="http://schemas.openxmlformats.org/drawingml/2006/main">
              <a:ext uri="{FF2B5EF4-FFF2-40B4-BE49-F238E27FC236}">
                <a16:creationId xmlns:a16="http://schemas.microsoft.com/office/drawing/2014/main" id="{7A8C2328-00F0-4B10-962E-2765DF380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86400"/>
            <a:ext cx="6191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Connect perception, task planning</a:t>
            </a:r>
          </a:p>
          <a:p xmlns:a="http://schemas.openxmlformats.org/drawingml/2006/main">
            <a: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and control. Keep the safety path</a:t>
            </a:r>
          </a:p>
          <a:p xmlns:a="http://schemas.openxmlformats.org/drawingml/2006/main">
            <a: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independent of high-level decisions.</a:t>
            </a:r>
          </a:p>
        </p:txBody>
      </p:sp>
      <p:sp>
        <p:nvSpPr>
          <p:cNvPr id="10" name="text-33">
            <a:extLst xmlns:a="http://schemas.openxmlformats.org/drawingml/2006/main">
              <a:ext uri="{FF2B5EF4-FFF2-40B4-BE49-F238E27FC236}">
                <a16:creationId xmlns:a16="http://schemas.microsoft.com/office/drawing/2014/main" id="{7970B4B2-8B18-4CA5-B99C-20DDD29E5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124200"/>
            <a:ext cx="619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pPr>
            <a:r>
              <a:rPr sz="4500" b="0">
                <a:solidFill>
                  <a:srgbClr val="3478F6"/>
                </a:solidFill>
                <a:latin typeface="Segoe UI"/>
                <a:ea typeface="Segoe UI"/>
                <a:cs typeface="Segoe UI"/>
              </a:rPr>
              <a:t>05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A083F7-F9C4-4139-A825-1191B5692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114800"/>
            <a:ext cx="619125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4155"/>
          </a:solidFill>
          <a:ln xmlns:a="http://schemas.openxmlformats.org/drawingml/2006/main" w="0">
            <a:noFill/>
          </a:ln>
        </p:spPr>
      </p:sp>
      <p:sp>
        <p:nvSpPr>
          <p:cNvPr id="12" name="text-34">
            <a:extLst xmlns:a="http://schemas.openxmlformats.org/drawingml/2006/main">
              <a:ext uri="{FF2B5EF4-FFF2-40B4-BE49-F238E27FC236}">
                <a16:creationId xmlns:a16="http://schemas.microsoft.com/office/drawing/2014/main" id="{6825F771-A44B-4D9F-841B-20B0825A9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381500"/>
            <a:ext cx="6191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2475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Controlled testing</a:t>
            </a:r>
          </a:p>
        </p:txBody>
      </p:sp>
      <p:sp>
        <p:nvSpPr>
          <p:cNvPr id="13" name="text-35">
            <a:extLst xmlns:a="http://schemas.openxmlformats.org/drawingml/2006/main">
              <a:ext uri="{FF2B5EF4-FFF2-40B4-BE49-F238E27FC236}">
                <a16:creationId xmlns:a16="http://schemas.microsoft.com/office/drawing/2014/main" id="{E7A128D5-4407-4069-97DF-D69B8F680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5486400"/>
            <a:ext cx="6191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Measure intended behavior.</a:t>
            </a:r>
          </a:p>
          <a:p xmlns:a="http://schemas.openxmlformats.org/drawingml/2006/main">
            <a: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Test obstacles, faults and recovery.</a:t>
            </a:r>
          </a:p>
          <a:p xmlns:a="http://schemas.openxmlformats.org/drawingml/2006/main">
            <a: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Record what remains uncertain.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CEF6CF-5F4A-4FD2-A2BA-4A88F3E2C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239000"/>
            <a:ext cx="137160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4155"/>
          </a:solidFill>
          <a:ln xmlns:a="http://schemas.openxmlformats.org/drawingml/2006/main" w="0">
            <a:noFill/>
          </a:ln>
        </p:spPr>
      </p:sp>
      <p:sp>
        <p:nvSpPr>
          <p:cNvPr id="15" name="text-36">
            <a:extLst xmlns:a="http://schemas.openxmlformats.org/drawingml/2006/main">
              <a:ext uri="{FF2B5EF4-FFF2-40B4-BE49-F238E27FC236}">
                <a16:creationId xmlns:a16="http://schemas.microsoft.com/office/drawing/2014/main" id="{19A25EB0-7A9E-47D4-A818-FDB3251CE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477125"/>
            <a:ext cx="12858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Review gate: documented behavior and a completed safety review.</a:t>
            </a:r>
          </a:p>
        </p:txBody>
      </p:sp>
    </p:spTree>
    <p:extLst>
      <p:ext uri="{BB962C8B-B14F-4D97-AF65-F5344CB8AC3E}">
        <p14:creationId xmlns:p14="http://schemas.microsoft.com/office/powerpoint/2010/main" val="14784004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37">
            <a:extLst xmlns:a="http://schemas.openxmlformats.org/drawingml/2006/main">
              <a:ext uri="{FF2B5EF4-FFF2-40B4-BE49-F238E27FC236}">
                <a16:creationId xmlns:a16="http://schemas.microsoft.com/office/drawing/2014/main" id="{327D3E42-E488-4507-AD33-3280838E5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A U R O R A</a:t>
            </a:r>
          </a:p>
        </p:txBody>
      </p:sp>
      <p:sp>
        <p:nvSpPr>
          <p:cNvPr id="2" name="text-38">
            <a:extLst xmlns:a="http://schemas.openxmlformats.org/drawingml/2006/main">
              <a:ext uri="{FF2B5EF4-FFF2-40B4-BE49-F238E27FC236}">
                <a16:creationId xmlns:a16="http://schemas.microsoft.com/office/drawing/2014/main" id="{9D49D3BC-E063-46C0-A3C0-A1D236EA7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447675"/>
            <a:ext cx="438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FUTURE ROADMAP</a:t>
            </a:r>
          </a:p>
        </p:txBody>
      </p:sp>
      <p:sp>
        <p:nvSpPr>
          <p:cNvPr id="3" name="text-39">
            <a:extLst xmlns:a="http://schemas.openxmlformats.org/drawingml/2006/main">
              <a:ext uri="{FF2B5EF4-FFF2-40B4-BE49-F238E27FC236}">
                <a16:creationId xmlns:a16="http://schemas.microsoft.com/office/drawing/2014/main" id="{0BE4AA44-C1FC-4805-B2C3-EC63A5E30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0" y="80581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05  /  05</a:t>
            </a:r>
          </a:p>
        </p:txBody>
      </p:sp>
      <p:sp>
        <p:nvSpPr>
          <p:cNvPr id="4" name="text-40">
            <a:extLst xmlns:a="http://schemas.openxmlformats.org/drawingml/2006/main">
              <a:ext uri="{FF2B5EF4-FFF2-40B4-BE49-F238E27FC236}">
                <a16:creationId xmlns:a16="http://schemas.microsoft.com/office/drawing/2014/main" id="{40C0CE09-21B0-4BA5-9A4F-0FC620815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58150"/>
            <a:ext cx="1047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PLANNED PHASE 06  /  CONCEPT RENDERING</a:t>
            </a:r>
          </a:p>
        </p:txBody>
      </p:sp>
      <p:sp>
        <p:nvSpPr>
          <p:cNvPr id="5" name="text-41">
            <a:extLst xmlns:a="http://schemas.openxmlformats.org/drawingml/2006/main">
              <a:ext uri="{FF2B5EF4-FFF2-40B4-BE49-F238E27FC236}">
                <a16:creationId xmlns:a16="http://schemas.microsoft.com/office/drawing/2014/main" id="{D7EDCC87-7AF3-441F-A072-16F3F1022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238250"/>
            <a:ext cx="1362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4650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Limited household</a:t>
            </a:r>
          </a:p>
          <a:p xmlns:a="http://schemas.openxmlformats.org/drawingml/2006/main">
            <a: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4650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assistance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719210-D557-47EA-9BE3-5BC9CB7C25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0bdb534ccd439b"/>
          <a:stretch xmlns:a="http://schemas.openxmlformats.org/drawingml/2006/main"/>
        </p:blipFill>
        <p:spPr>
          <a:xfrm xmlns:a="http://schemas.openxmlformats.org/drawingml/2006/main">
            <a:off x="6196625" y="3048000"/>
            <a:ext cx="8276000" cy="4657725"/>
          </a:xfrm>
          <a:prstGeom xmlns:a="http://schemas.openxmlformats.org/drawingml/2006/main" prst="rect">
            <a:avLst/>
          </a:prstGeom>
        </p:spPr>
      </p:pic>
      <p:sp>
        <p:nvSpPr>
          <p:cNvPr id="7" name="text-42">
            <a:extLst xmlns:a="http://schemas.openxmlformats.org/drawingml/2006/main">
              <a:ext uri="{FF2B5EF4-FFF2-40B4-BE49-F238E27FC236}">
                <a16:creationId xmlns:a16="http://schemas.microsoft.com/office/drawing/2014/main" id="{05972D64-3E00-49DC-BE42-3957E330B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71825"/>
            <a:ext cx="219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3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63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63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63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63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63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63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63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63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63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63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pPr>
            <a:r>
              <a:rPr sz="6375" b="0">
                <a:solidFill>
                  <a:srgbClr val="3478F6"/>
                </a:solidFill>
                <a:latin typeface="Segoe UI"/>
                <a:ea typeface="Segoe UI"/>
                <a:cs typeface="Segoe UI"/>
              </a:rPr>
              <a:t>06</a:t>
            </a:r>
          </a:p>
        </p:txBody>
      </p:sp>
      <p:sp>
        <p:nvSpPr>
          <p:cNvPr id="8" name="text-43">
            <a:extLst xmlns:a="http://schemas.openxmlformats.org/drawingml/2006/main">
              <a:ext uri="{FF2B5EF4-FFF2-40B4-BE49-F238E27FC236}">
                <a16:creationId xmlns:a16="http://schemas.microsoft.com/office/drawing/2014/main" id="{9BB6F821-6616-4989-93AE-9B2C758B3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572000"/>
            <a:ext cx="50482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5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5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5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5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5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5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5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5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5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5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2550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Defined tasks.</a:t>
            </a:r>
          </a:p>
          <a:p xmlns:a="http://schemas.openxmlformats.org/drawingml/2006/main">
            <a:pPr algn="l">
              <a:defRPr sz="25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2550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Restricted environments.</a:t>
            </a:r>
          </a:p>
          <a:p xmlns:a="http://schemas.openxmlformats.org/drawingml/2006/main">
            <a:pPr algn="l">
              <a:defRPr sz="25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2550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Qualified oversight.</a:t>
            </a:r>
          </a:p>
        </p:txBody>
      </p:sp>
      <p:sp>
        <p:nvSpPr>
          <p:cNvPr id="9" name="text-44">
            <a:extLst xmlns:a="http://schemas.openxmlformats.org/drawingml/2006/main">
              <a:ext uri="{FF2B5EF4-FFF2-40B4-BE49-F238E27FC236}">
                <a16:creationId xmlns:a16="http://schemas.microsoft.com/office/drawing/2014/main" id="{BC9A5A59-1301-4FB4-8A25-6DA155CF0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848475"/>
            <a:ext cx="5048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Review gate: measured reliability</a:t>
            </a:r>
          </a:p>
          <a:p xmlns:a="http://schemas.openxmlformats.org/drawingml/2006/main">
            <a:pPr algn="l">
              <a:defRPr sz="18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and clear user instructions.</a:t>
            </a:r>
          </a:p>
        </p:txBody>
      </p:sp>
    </p:spTree>
    <p:extLst>
      <p:ext uri="{BB962C8B-B14F-4D97-AF65-F5344CB8AC3E}">
        <p14:creationId xmlns:p14="http://schemas.microsoft.com/office/powerpoint/2010/main" val="201673317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B11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45">
            <a:extLst xmlns:a="http://schemas.openxmlformats.org/drawingml/2006/main">
              <a:ext uri="{FF2B5EF4-FFF2-40B4-BE49-F238E27FC236}">
                <a16:creationId xmlns:a16="http://schemas.microsoft.com/office/drawing/2014/main" id="{E0B9EAF5-9644-4F5D-AA63-0F79C7C6C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A U R O R A</a:t>
            </a:r>
          </a:p>
        </p:txBody>
      </p:sp>
      <p:sp>
        <p:nvSpPr>
          <p:cNvPr id="2" name="text-46">
            <a:extLst xmlns:a="http://schemas.openxmlformats.org/drawingml/2006/main">
              <a:ext uri="{FF2B5EF4-FFF2-40B4-BE49-F238E27FC236}">
                <a16:creationId xmlns:a16="http://schemas.microsoft.com/office/drawing/2014/main" id="{BDE1DE5B-60B0-421A-B8AB-6F8197108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447675"/>
            <a:ext cx="438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FUTURE ROADMAP</a:t>
            </a:r>
          </a:p>
        </p:txBody>
      </p:sp>
      <p:sp>
        <p:nvSpPr>
          <p:cNvPr id="3" name="text-47">
            <a:extLst xmlns:a="http://schemas.openxmlformats.org/drawingml/2006/main">
              <a:ext uri="{FF2B5EF4-FFF2-40B4-BE49-F238E27FC236}">
                <a16:creationId xmlns:a16="http://schemas.microsoft.com/office/drawing/2014/main" id="{173828ED-BBB2-47E7-9383-98C32A152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0" y="80581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05  /  06</a:t>
            </a:r>
          </a:p>
        </p:txBody>
      </p:sp>
      <p:sp>
        <p:nvSpPr>
          <p:cNvPr id="4" name="text-48">
            <a:extLst xmlns:a="http://schemas.openxmlformats.org/drawingml/2006/main">
              <a:ext uri="{FF2B5EF4-FFF2-40B4-BE49-F238E27FC236}">
                <a16:creationId xmlns:a16="http://schemas.microsoft.com/office/drawing/2014/main" id="{DE07E643-3E01-4CF9-A5EE-A7A1D0F9D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58150"/>
            <a:ext cx="1047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PLANNED PHASE 07</a:t>
            </a:r>
          </a:p>
        </p:txBody>
      </p:sp>
      <p:sp>
        <p:nvSpPr>
          <p:cNvPr id="5" name="text-49">
            <a:extLst xmlns:a="http://schemas.openxmlformats.org/drawingml/2006/main">
              <a:ext uri="{FF2B5EF4-FFF2-40B4-BE49-F238E27FC236}">
                <a16:creationId xmlns:a16="http://schemas.microsoft.com/office/drawing/2014/main" id="{F55D506C-1410-46ED-9C64-4AE020926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333500"/>
            <a:ext cx="135255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5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5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5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5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5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5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5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5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5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5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5400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Gradual capability</a:t>
            </a:r>
          </a:p>
          <a:p xmlns:a="http://schemas.openxmlformats.org/drawingml/2006/main">
            <a:pPr algn="l">
              <a:defRPr sz="5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5400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improvements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1D2C31-6852-442B-B1BA-8B77F2413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76700"/>
            <a:ext cx="40005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4155"/>
          </a:solidFill>
          <a:ln xmlns:a="http://schemas.openxmlformats.org/drawingml/2006/main" w="0">
            <a:noFill/>
          </a:ln>
        </p:spPr>
      </p:sp>
      <p:sp>
        <p:nvSpPr>
          <p:cNvPr id="7" name="text-50">
            <a:extLst xmlns:a="http://schemas.openxmlformats.org/drawingml/2006/main">
              <a:ext uri="{FF2B5EF4-FFF2-40B4-BE49-F238E27FC236}">
                <a16:creationId xmlns:a16="http://schemas.microsoft.com/office/drawing/2014/main" id="{B8FA066C-F91B-4D8C-BF20-EF8E10C7E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52925"/>
            <a:ext cx="4000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1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1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1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1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1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1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1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1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1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31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3150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Observe</a:t>
            </a:r>
          </a:p>
        </p:txBody>
      </p:sp>
      <p:sp>
        <p:nvSpPr>
          <p:cNvPr id="8" name="text-51">
            <a:extLst xmlns:a="http://schemas.openxmlformats.org/drawingml/2006/main">
              <a:ext uri="{FF2B5EF4-FFF2-40B4-BE49-F238E27FC236}">
                <a16:creationId xmlns:a16="http://schemas.microsoft.com/office/drawing/2014/main" id="{A04977B4-CD39-48DD-812F-5FC19E900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34000"/>
            <a:ext cx="4000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Review failures and user feedback.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89E551-5CE2-4252-9013-4629AFEC5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4076700"/>
            <a:ext cx="40005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4155"/>
          </a:solidFill>
          <a:ln xmlns:a="http://schemas.openxmlformats.org/drawingml/2006/main" w="0">
            <a:noFill/>
          </a:ln>
        </p:spPr>
      </p:sp>
      <p:sp>
        <p:nvSpPr>
          <p:cNvPr id="10" name="text-52">
            <a:extLst xmlns:a="http://schemas.openxmlformats.org/drawingml/2006/main">
              <a:ext uri="{FF2B5EF4-FFF2-40B4-BE49-F238E27FC236}">
                <a16:creationId xmlns:a16="http://schemas.microsoft.com/office/drawing/2014/main" id="{CDBB555A-51D3-4B1E-9B5B-D96B47EA0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4352925"/>
            <a:ext cx="4000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1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1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1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1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1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1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1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1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1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31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3150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Refine</a:t>
            </a:r>
          </a:p>
        </p:txBody>
      </p:sp>
      <p:sp>
        <p:nvSpPr>
          <p:cNvPr id="11" name="text-53">
            <a:extLst xmlns:a="http://schemas.openxmlformats.org/drawingml/2006/main">
              <a:ext uri="{FF2B5EF4-FFF2-40B4-BE49-F238E27FC236}">
                <a16:creationId xmlns:a16="http://schemas.microsoft.com/office/drawing/2014/main" id="{189E9F09-FFAC-47C7-9457-E828BE9A4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5334000"/>
            <a:ext cx="4000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Revise requirements and engineering.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7C206B-C7C7-4D47-B9DB-A6D4001FC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4076700"/>
            <a:ext cx="40005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4155"/>
          </a:solidFill>
          <a:ln xmlns:a="http://schemas.openxmlformats.org/drawingml/2006/main" w="0">
            <a:noFill/>
          </a:ln>
        </p:spPr>
      </p:sp>
      <p:sp>
        <p:nvSpPr>
          <p:cNvPr id="13" name="text-54">
            <a:extLst xmlns:a="http://schemas.openxmlformats.org/drawingml/2006/main">
              <a:ext uri="{FF2B5EF4-FFF2-40B4-BE49-F238E27FC236}">
                <a16:creationId xmlns:a16="http://schemas.microsoft.com/office/drawing/2014/main" id="{EF481129-C773-425B-A6F5-00098D4AA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4352925"/>
            <a:ext cx="4000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1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1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1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1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1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1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1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1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1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31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3150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Validate</a:t>
            </a:r>
          </a:p>
        </p:txBody>
      </p:sp>
      <p:sp>
        <p:nvSpPr>
          <p:cNvPr id="14" name="text-55">
            <a:extLst xmlns:a="http://schemas.openxmlformats.org/drawingml/2006/main">
              <a:ext uri="{FF2B5EF4-FFF2-40B4-BE49-F238E27FC236}">
                <a16:creationId xmlns:a16="http://schemas.microsoft.com/office/drawing/2014/main" id="{2C3CB031-CBBD-4F63-A578-892527E0D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5334000"/>
            <a:ext cx="4000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Repeat tests before expanding scope.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8DBF98-3193-4319-88DF-8B346B3F2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239000"/>
            <a:ext cx="137160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4155"/>
          </a:solidFill>
          <a:ln xmlns:a="http://schemas.openxmlformats.org/drawingml/2006/main" w="0">
            <a:noFill/>
          </a:ln>
        </p:spPr>
      </p:sp>
      <p:sp>
        <p:nvSpPr>
          <p:cNvPr id="16" name="text-56">
            <a:extLst xmlns:a="http://schemas.openxmlformats.org/drawingml/2006/main">
              <a:ext uri="{FF2B5EF4-FFF2-40B4-BE49-F238E27FC236}">
                <a16:creationId xmlns:a16="http://schemas.microsoft.com/office/drawing/2014/main" id="{64A96F78-C9F1-4DFB-AB9F-8464011C6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477125"/>
            <a:ext cx="12858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Future work may explore heavier-object assistance after the required engineering validation.</a:t>
            </a:r>
          </a:p>
        </p:txBody>
      </p:sp>
    </p:spTree>
    <p:extLst>
      <p:ext uri="{BB962C8B-B14F-4D97-AF65-F5344CB8AC3E}">
        <p14:creationId xmlns:p14="http://schemas.microsoft.com/office/powerpoint/2010/main" val="213436521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2026-10-20T21:41:09.5730000Z</dcterms:created>
  <dcterms:modified xsi:type="dcterms:W3CDTF">2026-10-20T21:41:09.5730000Z</dcterms:modified>
</coreProperties>
</file>